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FCC06D-F0D3-8E92-4DD9-DB4E8A54A119}" v="599" dt="2020-04-07T10:45:41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436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7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5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7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8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2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6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4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4/7/2020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3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0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7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FE2730-2808-4E1A-9DE7-E9276F9693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83" t="20723" r="3102" b="-7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cs-CZ" sz="6600">
                <a:cs typeface="Calibri Light"/>
              </a:rPr>
              <a:t>Povrch a objem jehlanu</a:t>
            </a:r>
            <a:endParaRPr lang="cs-CZ" sz="660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B90AE2-E046-4158-8BBF-74ECE8996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cs-CZ" sz="2800"/>
              <a:t>Pravidelný n-boký jehlan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D467A4A-B712-470B-92C6-4875DC4F6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3412219" cy="356025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/>
              <a:t>Podstava je pravidelný n-úhelník</a:t>
            </a:r>
          </a:p>
          <a:p>
            <a:r>
              <a:rPr lang="en-US" sz="1700"/>
              <a:t>Boční stěny jsou stejné trojúhelníky</a:t>
            </a:r>
          </a:p>
        </p:txBody>
      </p:sp>
      <p:pic>
        <p:nvPicPr>
          <p:cNvPr id="4" name="Obrázek 4" descr="Obsah obrázku loďka&#10;&#10;Popis vygenerovaný s velmi vysokou mírou spolehlivosti">
            <a:extLst>
              <a:ext uri="{FF2B5EF4-FFF2-40B4-BE49-F238E27FC236}">
                <a16:creationId xmlns:a16="http://schemas.microsoft.com/office/drawing/2014/main" id="{AED9D648-1FAC-4200-B044-9F8F9EC3F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8859" y="630936"/>
            <a:ext cx="5860394" cy="54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30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0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882A17-C36D-46FE-97BA-EE9B595F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cs-CZ" sz="5200"/>
              <a:t>Výpočet povrchu jehlanu</a:t>
            </a: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B36B7153-A065-4987-8FA5-7C0C20F7B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68770" cy="28254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/>
              <a:t>S = </a:t>
            </a:r>
            <a:r>
              <a:rPr lang="en-US" sz="1800" dirty="0" err="1"/>
              <a:t>S</a:t>
            </a:r>
            <a:r>
              <a:rPr lang="en-US" sz="1800" baseline="-25000" dirty="0" err="1"/>
              <a:t>p</a:t>
            </a:r>
            <a:r>
              <a:rPr lang="en-US" sz="1800" baseline="-25000" dirty="0"/>
              <a:t> </a:t>
            </a:r>
            <a:r>
              <a:rPr lang="en-US" sz="1800" dirty="0"/>
              <a:t>+ </a:t>
            </a:r>
            <a:r>
              <a:rPr lang="en-US" sz="1800" dirty="0" err="1"/>
              <a:t>S</a:t>
            </a:r>
            <a:r>
              <a:rPr lang="en-US" sz="1800" baseline="-25000" dirty="0" err="1"/>
              <a:t>pl</a:t>
            </a:r>
          </a:p>
          <a:p>
            <a:r>
              <a:rPr lang="en-US" sz="1800" dirty="0" err="1"/>
              <a:t>S</a:t>
            </a:r>
            <a:r>
              <a:rPr lang="en-US" sz="1800" baseline="-25000" dirty="0" err="1"/>
              <a:t>p</a:t>
            </a:r>
            <a:r>
              <a:rPr lang="en-US" sz="1800" dirty="0"/>
              <a:t> = </a:t>
            </a:r>
            <a:r>
              <a:rPr lang="en-US" sz="1800" dirty="0" err="1"/>
              <a:t>vyřešíme</a:t>
            </a:r>
            <a:r>
              <a:rPr lang="en-US" sz="1800" dirty="0"/>
              <a:t> </a:t>
            </a:r>
            <a:r>
              <a:rPr lang="en-US" sz="1800" dirty="0" err="1"/>
              <a:t>dle</a:t>
            </a:r>
            <a:r>
              <a:rPr lang="en-US" sz="1800" dirty="0"/>
              <a:t> </a:t>
            </a:r>
            <a:r>
              <a:rPr lang="en-US" sz="1800" dirty="0" err="1"/>
              <a:t>tvaru</a:t>
            </a:r>
            <a:r>
              <a:rPr lang="en-US" sz="1800" dirty="0"/>
              <a:t> </a:t>
            </a:r>
            <a:r>
              <a:rPr lang="en-US" sz="1800" dirty="0" err="1"/>
              <a:t>podstavy</a:t>
            </a:r>
            <a:r>
              <a:rPr lang="en-US" sz="1800" dirty="0"/>
              <a:t> </a:t>
            </a:r>
            <a:r>
              <a:rPr lang="en-US" sz="1800" dirty="0" err="1"/>
              <a:t>zde</a:t>
            </a:r>
            <a:r>
              <a:rPr lang="en-US" sz="1800" dirty="0"/>
              <a:t> = a</a:t>
            </a:r>
            <a:r>
              <a:rPr lang="en-US" sz="1800" baseline="30000" dirty="0"/>
              <a:t>2</a:t>
            </a:r>
          </a:p>
          <a:p>
            <a:r>
              <a:rPr lang="en-US" sz="1800" dirty="0" err="1"/>
              <a:t>S</a:t>
            </a:r>
            <a:r>
              <a:rPr lang="en-US" sz="1800" baseline="-25000" dirty="0" err="1"/>
              <a:t>pl</a:t>
            </a:r>
            <a:r>
              <a:rPr lang="en-US" sz="1800" baseline="-25000" dirty="0"/>
              <a:t> </a:t>
            </a:r>
            <a:r>
              <a:rPr lang="en-US" sz="1800" dirty="0"/>
              <a:t>= </a:t>
            </a:r>
            <a:r>
              <a:rPr lang="en-US" sz="1800" dirty="0" err="1"/>
              <a:t>zjistíme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S </a:t>
            </a:r>
            <a:r>
              <a:rPr lang="en-US" sz="1800" dirty="0" err="1"/>
              <a:t>jednoho</a:t>
            </a:r>
            <a:r>
              <a:rPr lang="en-US" sz="1800" dirty="0"/>
              <a:t> </a:t>
            </a:r>
            <a:r>
              <a:rPr lang="en-US" sz="1800" dirty="0" err="1"/>
              <a:t>trojúhleníku</a:t>
            </a:r>
            <a:r>
              <a:rPr lang="en-US" sz="1800" dirty="0"/>
              <a:t> a </a:t>
            </a:r>
            <a:r>
              <a:rPr lang="en-US" sz="1800" dirty="0" err="1"/>
              <a:t>vynásobíme</a:t>
            </a:r>
            <a:r>
              <a:rPr lang="en-US" sz="1800" dirty="0"/>
              <a:t> </a:t>
            </a:r>
            <a:r>
              <a:rPr lang="en-US" sz="1800" dirty="0" err="1"/>
              <a:t>počtem</a:t>
            </a:r>
            <a:r>
              <a:rPr lang="en-US" sz="1800" dirty="0"/>
              <a:t> = 4* (a*s)/2</a:t>
            </a:r>
          </a:p>
          <a:p>
            <a:endParaRPr lang="en-US" sz="1800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B9F7EEB6-C929-4514-BFC5-1711B4BCC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4066" y="1030410"/>
            <a:ext cx="4237686" cy="472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0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10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D80A54B-238F-4EB7-B5FF-059BD33D5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cs-CZ" sz="5200"/>
              <a:t>Výpočet objemu jehlanu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D6C4A7FB-0F18-49B9-8379-D7EA3D985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68770" cy="28254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 err="1"/>
              <a:t>Vidíme</a:t>
            </a:r>
            <a:r>
              <a:rPr lang="en-US" sz="1800" dirty="0"/>
              <a:t>, </a:t>
            </a:r>
            <a:r>
              <a:rPr lang="en-US" sz="1800" dirty="0" err="1"/>
              <a:t>že</a:t>
            </a:r>
            <a:r>
              <a:rPr lang="en-US" sz="1800" dirty="0"/>
              <a:t> do </a:t>
            </a:r>
            <a:r>
              <a:rPr lang="en-US" sz="1800" dirty="0" err="1"/>
              <a:t>krychle</a:t>
            </a:r>
            <a:r>
              <a:rPr lang="en-US" sz="1800" dirty="0"/>
              <a:t> se </a:t>
            </a:r>
            <a:r>
              <a:rPr lang="en-US" sz="1800" dirty="0" err="1"/>
              <a:t>vejdou</a:t>
            </a:r>
            <a:r>
              <a:rPr lang="en-US" sz="1800" dirty="0"/>
              <a:t> 3 </a:t>
            </a:r>
            <a:r>
              <a:rPr lang="en-US" sz="1800" dirty="0" err="1"/>
              <a:t>jehlavy</a:t>
            </a:r>
          </a:p>
          <a:p>
            <a:r>
              <a:rPr lang="en-US" sz="1800" dirty="0"/>
              <a:t>V=1/3Sp*v</a:t>
            </a:r>
          </a:p>
        </p:txBody>
      </p:sp>
      <p:pic>
        <p:nvPicPr>
          <p:cNvPr id="4" name="Obrázek 4" descr="Obsah obrázku deštník, stůl, drak&#10;&#10;Popis vygenerovaný s velmi vysokou mírou spolehlivosti">
            <a:extLst>
              <a:ext uri="{FF2B5EF4-FFF2-40B4-BE49-F238E27FC236}">
                <a16:creationId xmlns:a16="http://schemas.microsoft.com/office/drawing/2014/main" id="{A6F76554-75E5-455C-BDE3-66321A27D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4066" y="1802106"/>
            <a:ext cx="4237686" cy="317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413101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41243B"/>
      </a:dk2>
      <a:lt2>
        <a:srgbClr val="E2E8E3"/>
      </a:lt2>
      <a:accent1>
        <a:srgbClr val="C493BB"/>
      </a:accent1>
      <a:accent2>
        <a:srgbClr val="BA7F96"/>
      </a:accent2>
      <a:accent3>
        <a:srgbClr val="C69796"/>
      </a:accent3>
      <a:accent4>
        <a:srgbClr val="BA997F"/>
      </a:accent4>
      <a:accent5>
        <a:srgbClr val="AAA481"/>
      </a:accent5>
      <a:accent6>
        <a:srgbClr val="9BAA74"/>
      </a:accent6>
      <a:hlink>
        <a:srgbClr val="568E60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AccentBoxVTI</vt:lpstr>
      <vt:lpstr>Povrch a objem jehlanu</vt:lpstr>
      <vt:lpstr>Pravidelný n-boký jehlan</vt:lpstr>
      <vt:lpstr>Výpočet povrchu jehlanu</vt:lpstr>
      <vt:lpstr>Výpočet objemu jehlanu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103</cp:revision>
  <dcterms:created xsi:type="dcterms:W3CDTF">2020-04-07T10:15:12Z</dcterms:created>
  <dcterms:modified xsi:type="dcterms:W3CDTF">2020-04-07T10:54:06Z</dcterms:modified>
</cp:coreProperties>
</file>