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7536F-F03B-C54C-C758-A527CBA7B7BC}" v="1111" dt="2020-04-16T17:17:49.030"/>
    <p1510:client id="{872287E2-FE0D-4E6C-9B5C-102057E563B0}" v="8" dt="2020-04-24T21:43:19.691"/>
    <p1510:client id="{A51EA47F-69C7-A84E-B9E2-ADFD1A9E96F1}" v="10" dt="2020-05-07T08:44:57.611"/>
    <p1510:client id="{C4E45B16-DEE8-AA08-BE11-FF2DCF62A47C}" v="761" dt="2020-05-07T09:56:02.843"/>
    <p1510:client id="{F2A55E5C-FE0F-8AB6-EE75-B252C684351B}" v="13" dt="2020-04-24T21:44:34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9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1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5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21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3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1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1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2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8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3DAB22E-2C9B-45EB-8C0D-2B03D4F84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78" r="-2" b="1806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tx1"/>
                </a:solidFill>
                <a:cs typeface="Calibri Light"/>
              </a:rPr>
              <a:t>Chemické názvosloví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Halogenidy</a:t>
            </a:r>
            <a:endParaRPr lang="cs-CZ" dirty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E7AD8-B41E-465B-9860-C867E453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Kladná oxidační čísla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BCD629E1-3232-40D2-B63F-F85AB126B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777878"/>
              </p:ext>
            </p:extLst>
          </p:nvPr>
        </p:nvGraphicFramePr>
        <p:xfrm>
          <a:off x="2488532" y="2808121"/>
          <a:ext cx="7240814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3928">
                  <a:extLst>
                    <a:ext uri="{9D8B030D-6E8A-4147-A177-3AD203B41FA5}">
                      <a16:colId xmlns:a16="http://schemas.microsoft.com/office/drawing/2014/main" val="2236597081"/>
                    </a:ext>
                  </a:extLst>
                </a:gridCol>
                <a:gridCol w="2418443">
                  <a:extLst>
                    <a:ext uri="{9D8B030D-6E8A-4147-A177-3AD203B41FA5}">
                      <a16:colId xmlns:a16="http://schemas.microsoft.com/office/drawing/2014/main" val="3974694631"/>
                    </a:ext>
                  </a:extLst>
                </a:gridCol>
                <a:gridCol w="2418443">
                  <a:extLst>
                    <a:ext uri="{9D8B030D-6E8A-4147-A177-3AD203B41FA5}">
                      <a16:colId xmlns:a16="http://schemas.microsoft.com/office/drawing/2014/main" val="22466815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kladné oxidační číslo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zakončení příd. jména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příklady halogenidů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název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61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sodný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764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-natý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vápenatý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246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železitý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743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-ičitý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křemičitý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69134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-ičný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dusičný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6381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-ečný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fosforečný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975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-ový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sírový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662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-istý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jodistý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928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+VIII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-ičelý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osmičelý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26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54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Hydroxidy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Jsou to tříprvkové sloučeniny, které obsahují hydroxidové anionty OH</a:t>
            </a:r>
            <a:r>
              <a:rPr lang="cs-CZ" baseline="30000" dirty="0"/>
              <a:t>-  </a:t>
            </a:r>
          </a:p>
          <a:p>
            <a:r>
              <a:rPr lang="cs-CZ" dirty="0"/>
              <a:t>Skládá se z podstatného jména hydroxid a přídavného jména - hlinitý, dusný, křemičitý atd. </a:t>
            </a:r>
          </a:p>
          <a:p>
            <a:r>
              <a:rPr lang="cs-CZ" dirty="0"/>
              <a:t>Hydroxid má vždy </a:t>
            </a:r>
            <a:r>
              <a:rPr lang="cs-CZ" dirty="0" err="1"/>
              <a:t>ox</a:t>
            </a:r>
            <a:r>
              <a:rPr lang="cs-CZ" dirty="0"/>
              <a:t>. číslo -I</a:t>
            </a:r>
          </a:p>
          <a:p>
            <a:r>
              <a:rPr lang="cs-CZ" dirty="0"/>
              <a:t>Prvek má </a:t>
            </a:r>
            <a:r>
              <a:rPr lang="cs-CZ" dirty="0" err="1"/>
              <a:t>ox</a:t>
            </a:r>
            <a:r>
              <a:rPr lang="cs-CZ" dirty="0"/>
              <a:t>. číslo kladné a dle koncovky </a:t>
            </a:r>
          </a:p>
          <a:p>
            <a:r>
              <a:rPr lang="cs-CZ" dirty="0"/>
              <a:t>Součet musí být roven nula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82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C306D-3464-4DBD-A0DD-3D2DDDB3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Skládání hydroxidů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B9293-20E6-4FCA-B57E-466EDE92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tx1"/>
                </a:solidFill>
              </a:rPr>
              <a:t>Hydrox</a:t>
            </a:r>
            <a:r>
              <a:rPr lang="cs-CZ" sz="3200" dirty="0">
                <a:solidFill>
                  <a:srgbClr val="FF0000"/>
                </a:solidFill>
              </a:rPr>
              <a:t>id</a:t>
            </a:r>
            <a:r>
              <a:rPr lang="cs-CZ" sz="3200" dirty="0"/>
              <a:t> sod</a:t>
            </a:r>
            <a:r>
              <a:rPr lang="cs-CZ" sz="3200" dirty="0">
                <a:solidFill>
                  <a:srgbClr val="0070C0"/>
                </a:solidFill>
              </a:rPr>
              <a:t>ný</a:t>
            </a:r>
          </a:p>
          <a:p>
            <a:r>
              <a:rPr lang="cs-CZ" sz="5400" dirty="0">
                <a:solidFill>
                  <a:schemeClr val="tx1"/>
                </a:solidFill>
              </a:rPr>
              <a:t>Na</a:t>
            </a:r>
            <a:r>
              <a:rPr lang="cs-CZ" sz="5400" baseline="30000" dirty="0">
                <a:solidFill>
                  <a:srgbClr val="0070C0"/>
                </a:solidFill>
              </a:rPr>
              <a:t>I</a:t>
            </a:r>
            <a:r>
              <a:rPr lang="cs-CZ" sz="5400" baseline="-25000" dirty="0">
                <a:solidFill>
                  <a:schemeClr val="tx1"/>
                </a:solidFill>
              </a:rPr>
              <a:t>1</a:t>
            </a:r>
            <a:r>
              <a:rPr lang="cs-CZ" sz="5400" dirty="0">
                <a:solidFill>
                  <a:srgbClr val="0070C0"/>
                </a:solidFill>
              </a:rPr>
              <a:t> </a:t>
            </a:r>
            <a:r>
              <a:rPr lang="cs-CZ" sz="5400" dirty="0">
                <a:solidFill>
                  <a:schemeClr val="tx1"/>
                </a:solidFill>
              </a:rPr>
              <a:t>OH</a:t>
            </a:r>
            <a:r>
              <a:rPr lang="cs-CZ" sz="5400" baseline="30000" dirty="0">
                <a:solidFill>
                  <a:srgbClr val="FF0000"/>
                </a:solidFill>
              </a:rPr>
              <a:t>-I</a:t>
            </a:r>
            <a:r>
              <a:rPr lang="cs-CZ" sz="5400" baseline="-25000" dirty="0">
                <a:solidFill>
                  <a:schemeClr val="tx1"/>
                </a:solidFill>
              </a:rPr>
              <a:t>1 </a:t>
            </a:r>
            <a:r>
              <a:rPr lang="cs-CZ" sz="5400" dirty="0">
                <a:solidFill>
                  <a:schemeClr val="tx1"/>
                </a:solidFill>
              </a:rPr>
              <a:t> 1*(</a:t>
            </a:r>
            <a:r>
              <a:rPr lang="cs-CZ" sz="5400" dirty="0">
                <a:solidFill>
                  <a:srgbClr val="0070C0"/>
                </a:solidFill>
              </a:rPr>
              <a:t>+I</a:t>
            </a:r>
            <a:r>
              <a:rPr lang="cs-CZ" sz="5400" dirty="0">
                <a:solidFill>
                  <a:schemeClr val="tx1"/>
                </a:solidFill>
              </a:rPr>
              <a:t>)+ 1*(</a:t>
            </a:r>
            <a:r>
              <a:rPr lang="cs-CZ" sz="5400" dirty="0">
                <a:solidFill>
                  <a:srgbClr val="FF0000"/>
                </a:solidFill>
              </a:rPr>
              <a:t>-I</a:t>
            </a:r>
            <a:r>
              <a:rPr lang="cs-CZ" sz="5400" dirty="0">
                <a:solidFill>
                  <a:schemeClr val="tx1"/>
                </a:solidFill>
              </a:rPr>
              <a:t>)=0</a:t>
            </a:r>
          </a:p>
          <a:p>
            <a:r>
              <a:rPr lang="cs-CZ" sz="5400" dirty="0" err="1">
                <a:solidFill>
                  <a:schemeClr val="tx1"/>
                </a:solidFill>
              </a:rPr>
              <a:t>NaOH</a:t>
            </a:r>
            <a:r>
              <a:rPr lang="cs-CZ" sz="5400" baseline="-25000" dirty="0">
                <a:solidFill>
                  <a:schemeClr val="tx1"/>
                </a:solidFill>
              </a:rPr>
              <a:t> </a:t>
            </a:r>
            <a:r>
              <a:rPr lang="cs-CZ" sz="5400" dirty="0">
                <a:solidFill>
                  <a:schemeClr val="tx1"/>
                </a:solidFill>
              </a:rPr>
              <a:t>- jedničky nepíšeme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C0A2EB7-46CE-435C-8B6D-41C41052EBAC}"/>
              </a:ext>
            </a:extLst>
          </p:cNvPr>
          <p:cNvCxnSpPr/>
          <p:nvPr/>
        </p:nvCxnSpPr>
        <p:spPr>
          <a:xfrm>
            <a:off x="2767852" y="3473544"/>
            <a:ext cx="1185111" cy="352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7150D49-5057-44D8-A04F-B1FB6480C514}"/>
              </a:ext>
            </a:extLst>
          </p:cNvPr>
          <p:cNvCxnSpPr/>
          <p:nvPr/>
        </p:nvCxnSpPr>
        <p:spPr>
          <a:xfrm flipH="1">
            <a:off x="2926180" y="3585912"/>
            <a:ext cx="820152" cy="25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4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6A18A-68B4-4451-AD42-DADA4A26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3DA77-509F-49BA-8E94-AEB8297DE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Hydrox</a:t>
            </a:r>
            <a:r>
              <a:rPr lang="cs-CZ" sz="3200" dirty="0">
                <a:solidFill>
                  <a:srgbClr val="FF0000"/>
                </a:solidFill>
              </a:rPr>
              <a:t>id</a:t>
            </a:r>
            <a:r>
              <a:rPr lang="cs-CZ" sz="3200" dirty="0"/>
              <a:t> vápe</a:t>
            </a:r>
            <a:r>
              <a:rPr lang="cs-CZ" sz="3200" dirty="0">
                <a:solidFill>
                  <a:srgbClr val="0070C0"/>
                </a:solidFill>
              </a:rPr>
              <a:t>natý</a:t>
            </a:r>
          </a:p>
          <a:p>
            <a:r>
              <a:rPr lang="cs-CZ" sz="5400" dirty="0" err="1">
                <a:solidFill>
                  <a:schemeClr val="tx1"/>
                </a:solidFill>
              </a:rPr>
              <a:t>Ca</a:t>
            </a:r>
            <a:r>
              <a:rPr lang="cs-CZ" sz="5400" baseline="30000" dirty="0" err="1">
                <a:solidFill>
                  <a:schemeClr val="tx1"/>
                </a:solidFill>
              </a:rPr>
              <a:t>II</a:t>
            </a:r>
            <a:r>
              <a:rPr lang="cs-CZ" sz="5400" dirty="0">
                <a:solidFill>
                  <a:schemeClr val="tx1"/>
                </a:solidFill>
              </a:rPr>
              <a:t>(OH)</a:t>
            </a:r>
            <a:r>
              <a:rPr lang="cs-CZ" sz="5400" baseline="30000" dirty="0">
                <a:solidFill>
                  <a:schemeClr val="tx1"/>
                </a:solidFill>
              </a:rPr>
              <a:t>-I</a:t>
            </a:r>
            <a:r>
              <a:rPr lang="cs-CZ" sz="5400" baseline="-25000" dirty="0">
                <a:solidFill>
                  <a:schemeClr val="tx1"/>
                </a:solidFill>
              </a:rPr>
              <a:t>2</a:t>
            </a:r>
          </a:p>
          <a:p>
            <a:r>
              <a:rPr lang="cs-CZ" sz="5400" dirty="0">
                <a:solidFill>
                  <a:schemeClr val="tx1"/>
                </a:solidFill>
              </a:rPr>
              <a:t>Ca(OH)</a:t>
            </a:r>
            <a:r>
              <a:rPr lang="cs-CZ" sz="5400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0764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1D187-1219-4B9E-9659-1F3B8780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AlOH</a:t>
            </a:r>
            <a:r>
              <a:rPr lang="cs-CZ" baseline="-25000" dirty="0"/>
              <a:t>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142DD-D299-4ECA-801D-52A67C0DD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 - hliník</a:t>
            </a:r>
          </a:p>
          <a:p>
            <a:r>
              <a:rPr lang="cs-CZ" dirty="0"/>
              <a:t>OH– hydroxid</a:t>
            </a:r>
          </a:p>
          <a:p>
            <a:r>
              <a:rPr lang="cs-CZ" sz="3600" dirty="0"/>
              <a:t>Al</a:t>
            </a:r>
            <a:r>
              <a:rPr lang="cs-CZ" sz="3600" baseline="30000" dirty="0"/>
              <a:t>III</a:t>
            </a:r>
            <a:r>
              <a:rPr lang="cs-CZ" sz="3600" dirty="0"/>
              <a:t>OH</a:t>
            </a:r>
            <a:r>
              <a:rPr lang="cs-CZ" sz="3600" baseline="30000" dirty="0"/>
              <a:t>-I</a:t>
            </a:r>
            <a:r>
              <a:rPr lang="cs-CZ" sz="3600" baseline="-25000" dirty="0"/>
              <a:t>3</a:t>
            </a:r>
            <a:endParaRPr lang="cs-CZ" dirty="0"/>
          </a:p>
          <a:p>
            <a:r>
              <a:rPr lang="cs-CZ" sz="3600" dirty="0"/>
              <a:t>-III – koncovka -</a:t>
            </a:r>
            <a:r>
              <a:rPr lang="cs-CZ" sz="3600" dirty="0" err="1"/>
              <a:t>itý</a:t>
            </a:r>
            <a:r>
              <a:rPr lang="cs-CZ" sz="3600" dirty="0"/>
              <a:t> </a:t>
            </a:r>
          </a:p>
          <a:p>
            <a:r>
              <a:rPr lang="cs-CZ" sz="3600" dirty="0"/>
              <a:t>Hydroxid hlinitý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244F954-5277-4F0D-AE77-4690FF757757}"/>
              </a:ext>
            </a:extLst>
          </p:cNvPr>
          <p:cNvCxnSpPr/>
          <p:nvPr/>
        </p:nvCxnSpPr>
        <p:spPr>
          <a:xfrm flipH="1" flipV="1">
            <a:off x="2452437" y="3816015"/>
            <a:ext cx="569494" cy="278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E235E28-28DC-4BC6-ACC1-338DF2481005}"/>
              </a:ext>
            </a:extLst>
          </p:cNvPr>
          <p:cNvCxnSpPr/>
          <p:nvPr/>
        </p:nvCxnSpPr>
        <p:spPr>
          <a:xfrm flipV="1">
            <a:off x="2283347" y="3837952"/>
            <a:ext cx="613611" cy="32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7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2E5-A26F-4F08-9861-A8A8FE6D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na vyzkoušení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18170-E3F4-4E8C-B120-28981637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hydroxid draselný 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hydroxid hořečnatý </a:t>
            </a:r>
          </a:p>
          <a:p>
            <a:r>
              <a:rPr lang="cs-CZ" dirty="0" err="1">
                <a:ea typeface="+mn-lt"/>
                <a:cs typeface="+mn-lt"/>
              </a:rPr>
              <a:t>Fe</a:t>
            </a:r>
            <a:r>
              <a:rPr lang="cs-CZ" dirty="0">
                <a:ea typeface="+mn-lt"/>
                <a:cs typeface="+mn-lt"/>
              </a:rPr>
              <a:t>(OH)</a:t>
            </a:r>
            <a:r>
              <a:rPr lang="cs-CZ" baseline="-25000" dirty="0">
                <a:ea typeface="+mn-lt"/>
                <a:cs typeface="+mn-lt"/>
              </a:rPr>
              <a:t>3</a:t>
            </a:r>
          </a:p>
          <a:p>
            <a:r>
              <a:rPr lang="cs-CZ" dirty="0" err="1">
                <a:ea typeface="+mn-lt"/>
                <a:cs typeface="+mn-lt"/>
              </a:rPr>
              <a:t>Pb</a:t>
            </a:r>
            <a:r>
              <a:rPr lang="cs-CZ" dirty="0">
                <a:ea typeface="+mn-lt"/>
                <a:cs typeface="+mn-lt"/>
              </a:rPr>
              <a:t>(OH)</a:t>
            </a:r>
            <a:r>
              <a:rPr lang="cs-CZ" baseline="-25000" dirty="0">
                <a:ea typeface="+mn-lt"/>
                <a:cs typeface="+mn-lt"/>
              </a:rPr>
              <a:t>2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77747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FD71C-2C52-49C7-BD0E-19DABCAA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4BA50-F78C-47A5-A464-5CF23A17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hydroxid</a:t>
            </a:r>
            <a:r>
              <a:rPr lang="cs-CZ" dirty="0"/>
              <a:t> drasel</a:t>
            </a:r>
            <a:r>
              <a:rPr lang="cs-CZ" dirty="0">
                <a:solidFill>
                  <a:srgbClr val="00B0F0"/>
                </a:solidFill>
              </a:rPr>
              <a:t>ný</a:t>
            </a:r>
            <a:r>
              <a:rPr lang="cs-CZ" dirty="0"/>
              <a:t>  - </a:t>
            </a:r>
            <a:r>
              <a:rPr lang="cs-CZ" dirty="0">
                <a:ea typeface="+mn-lt"/>
                <a:cs typeface="+mn-lt"/>
              </a:rPr>
              <a:t>KOH</a:t>
            </a:r>
          </a:p>
          <a:p>
            <a:r>
              <a:rPr lang="cs-CZ" dirty="0">
                <a:ea typeface="+mn-lt"/>
                <a:cs typeface="+mn-lt"/>
              </a:rPr>
              <a:t>hydroxid hořeč</a:t>
            </a:r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natý</a:t>
            </a:r>
            <a:r>
              <a:rPr lang="cs-CZ" dirty="0"/>
              <a:t>  - Mg(OH)</a:t>
            </a:r>
            <a:r>
              <a:rPr lang="cs-CZ" baseline="-25000" dirty="0">
                <a:solidFill>
                  <a:srgbClr val="00B0F0"/>
                </a:solidFill>
              </a:rPr>
              <a:t>2</a:t>
            </a:r>
            <a:endParaRPr lang="en-US" baseline="-25000" dirty="0">
              <a:solidFill>
                <a:srgbClr val="00B0F0"/>
              </a:solidFill>
              <a:ea typeface="+mn-lt"/>
              <a:cs typeface="+mn-lt"/>
            </a:endParaRPr>
          </a:p>
          <a:p>
            <a:r>
              <a:rPr lang="cs-CZ" dirty="0" err="1"/>
              <a:t>Fe</a:t>
            </a:r>
            <a:r>
              <a:rPr lang="cs-CZ" dirty="0"/>
              <a:t>(OH)</a:t>
            </a:r>
            <a:r>
              <a:rPr lang="cs-CZ" baseline="-25000" dirty="0"/>
              <a:t>3</a:t>
            </a:r>
            <a:r>
              <a:rPr lang="cs-CZ" dirty="0"/>
              <a:t> – hydroxid želez</a:t>
            </a:r>
            <a:r>
              <a:rPr lang="cs-CZ" dirty="0">
                <a:solidFill>
                  <a:srgbClr val="00B0F0"/>
                </a:solidFill>
              </a:rPr>
              <a:t>itý</a:t>
            </a:r>
            <a:endParaRPr lang="en-US" dirty="0">
              <a:solidFill>
                <a:srgbClr val="00B0F0"/>
              </a:solidFill>
              <a:ea typeface="+mn-lt"/>
              <a:cs typeface="+mn-lt"/>
            </a:endParaRPr>
          </a:p>
          <a:p>
            <a:r>
              <a:rPr lang="cs-CZ" dirty="0" err="1"/>
              <a:t>Pb</a:t>
            </a:r>
            <a:r>
              <a:rPr lang="cs-CZ" dirty="0"/>
              <a:t>(OH)</a:t>
            </a:r>
            <a:r>
              <a:rPr lang="cs-CZ" baseline="-25000" dirty="0"/>
              <a:t>2 – </a:t>
            </a:r>
            <a:r>
              <a:rPr lang="cs-CZ" dirty="0"/>
              <a:t>hydroxid olov</a:t>
            </a:r>
            <a:r>
              <a:rPr lang="cs-CZ" dirty="0">
                <a:solidFill>
                  <a:srgbClr val="00B0F0"/>
                </a:solidFill>
              </a:rPr>
              <a:t>natý</a:t>
            </a:r>
            <a:endParaRPr lang="cs-CZ" dirty="0">
              <a:solidFill>
                <a:srgbClr val="00B0F0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539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8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Organic</vt:lpstr>
      <vt:lpstr>Chemické názvosloví</vt:lpstr>
      <vt:lpstr>Kladná oxidační čísla</vt:lpstr>
      <vt:lpstr>Hydroxidy</vt:lpstr>
      <vt:lpstr>Skládání hydroxidů</vt:lpstr>
      <vt:lpstr>Prezentace aplikace PowerPoint</vt:lpstr>
      <vt:lpstr>AlOH3</vt:lpstr>
      <vt:lpstr>Příklady na vyzkoušení</vt:lpstr>
      <vt:lpstr>řešení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122</cp:revision>
  <dcterms:created xsi:type="dcterms:W3CDTF">2020-04-16T15:47:29Z</dcterms:created>
  <dcterms:modified xsi:type="dcterms:W3CDTF">2020-05-07T09:56:16Z</dcterms:modified>
</cp:coreProperties>
</file>