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78" r:id="rId3"/>
    <p:sldId id="281" r:id="rId4"/>
    <p:sldId id="259" r:id="rId5"/>
    <p:sldId id="260" r:id="rId6"/>
    <p:sldId id="280" r:id="rId7"/>
    <p:sldId id="261" r:id="rId8"/>
    <p:sldId id="302" r:id="rId9"/>
    <p:sldId id="303" r:id="rId10"/>
    <p:sldId id="304" r:id="rId11"/>
    <p:sldId id="305" r:id="rId12"/>
    <p:sldId id="282" r:id="rId13"/>
    <p:sldId id="283" r:id="rId14"/>
    <p:sldId id="310" r:id="rId15"/>
    <p:sldId id="279" r:id="rId16"/>
    <p:sldId id="285" r:id="rId17"/>
    <p:sldId id="309" r:id="rId18"/>
    <p:sldId id="307" r:id="rId19"/>
    <p:sldId id="308" r:id="rId20"/>
    <p:sldId id="311" r:id="rId21"/>
    <p:sldId id="287" r:id="rId22"/>
    <p:sldId id="288" r:id="rId23"/>
    <p:sldId id="289" r:id="rId24"/>
    <p:sldId id="291" r:id="rId25"/>
    <p:sldId id="290" r:id="rId26"/>
    <p:sldId id="286" r:id="rId27"/>
    <p:sldId id="312" r:id="rId28"/>
    <p:sldId id="313" r:id="rId29"/>
    <p:sldId id="258" r:id="rId30"/>
    <p:sldId id="284" r:id="rId31"/>
    <p:sldId id="293" r:id="rId32"/>
    <p:sldId id="263" r:id="rId33"/>
    <p:sldId id="292" r:id="rId34"/>
    <p:sldId id="306" r:id="rId35"/>
    <p:sldId id="265" r:id="rId36"/>
    <p:sldId id="264" r:id="rId37"/>
    <p:sldId id="294" r:id="rId38"/>
    <p:sldId id="295" r:id="rId39"/>
    <p:sldId id="296" r:id="rId40"/>
    <p:sldId id="297" r:id="rId41"/>
    <p:sldId id="267" r:id="rId42"/>
    <p:sldId id="268" r:id="rId43"/>
    <p:sldId id="269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57" r:id="rId5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00"/>
    <a:srgbClr val="0033CC"/>
    <a:srgbClr val="F1FB9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8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22883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4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5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6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87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8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89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90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91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892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3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4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5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6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7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8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899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0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1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2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3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4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5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6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07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08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09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0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11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12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3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4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2915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2916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2917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22918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2291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2292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22921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48696B4-B77A-4E90-9D6A-EABD029C397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0792A-CA11-42A9-948B-6988579FC78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94E15-FDDA-408C-8003-09B8A810F92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3B3EC-8B01-4DA3-AEBF-C34ED18B974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3C0A2-FCA4-47CA-BDA7-20BD927AA6D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E352D-6507-43E7-83EF-D7A2235452B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D4174-A376-4BB0-B485-596030B96DF7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C22817-B872-483E-9265-9AFD9657984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04DAE-82A3-426C-AE2B-D3356C05235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4B8619-EF7F-4771-B0ED-2AAAF46FD7C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5A58D-7038-4C4E-90EC-65C39F852E0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2185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6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6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6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7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8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8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9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  <p:sp>
          <p:nvSpPr>
            <p:cNvPr id="12189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2189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189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2189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2189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2189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cs-CZ"/>
          </a:p>
        </p:txBody>
      </p:sp>
      <p:sp>
        <p:nvSpPr>
          <p:cNvPr id="12189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49D191-A273-46BC-A762-A43772605FB3}" type="slidenum">
              <a:rPr lang="cs-CZ"/>
              <a:pPr/>
              <a:t>‹#›</a:t>
            </a:fld>
            <a:endParaRPr 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hyperlink" Target="http://upload.wikimedia.org/wikipedia/commons/f/f0/Young_tasmanian_devil.jpg" TargetMode="Externa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Uluru_Australia(1).jpg" TargetMode="External"/><Relationship Id="rId13" Type="http://schemas.openxmlformats.org/officeDocument/2006/relationships/hyperlink" Target="http://commons.wikimedia.org/wiki/File:Koala_climbing_tree.jpg" TargetMode="External"/><Relationship Id="rId18" Type="http://schemas.openxmlformats.org/officeDocument/2006/relationships/hyperlink" Target="http://commons.wikimedia.org/wiki/File:Melbourne_CBD_(View_from_the_top_of_Shrine_of_Remembrance).jpg" TargetMode="External"/><Relationship Id="rId26" Type="http://schemas.openxmlformats.org/officeDocument/2006/relationships/hyperlink" Target="http://commons.wikimedia.org/wiki/File:VHFVI.JPG" TargetMode="External"/><Relationship Id="rId39" Type="http://schemas.openxmlformats.org/officeDocument/2006/relationships/hyperlink" Target="http://commons.wikimedia.org/wiki/File:Beach_panorama_-_lakes_entrance.jpg" TargetMode="External"/><Relationship Id="rId3" Type="http://schemas.openxmlformats.org/officeDocument/2006/relationships/hyperlink" Target="http://commons.wikimedia.org/wiki/File:Kangaroo_Warning_Sign.svg" TargetMode="External"/><Relationship Id="rId21" Type="http://schemas.openxmlformats.org/officeDocument/2006/relationships/hyperlink" Target="http://commons.wikimedia.org/wiki/File:Captainjamescookportrait.jpg" TargetMode="External"/><Relationship Id="rId34" Type="http://schemas.openxmlformats.org/officeDocument/2006/relationships/hyperlink" Target="http://commons.wikimedia.org/wiki/File:Souris_d'agneau.JPG" TargetMode="External"/><Relationship Id="rId42" Type="http://schemas.openxmlformats.org/officeDocument/2006/relationships/hyperlink" Target="http://commons.wikimedia.org/wiki/File:1abluemountainspano5.jpg" TargetMode="External"/><Relationship Id="rId47" Type="http://schemas.openxmlformats.org/officeDocument/2006/relationships/hyperlink" Target="http://commons.wikimedia.org/wiki/File:Centre_Point_Tower_In_Sydney_Edit.jpg" TargetMode="External"/><Relationship Id="rId7" Type="http://schemas.openxmlformats.org/officeDocument/2006/relationships/hyperlink" Target="http://commons.wikimedia.org/wiki/File:Aerial_Kata_Tjuta_olgas4799.jpg" TargetMode="External"/><Relationship Id="rId12" Type="http://schemas.openxmlformats.org/officeDocument/2006/relationships/hyperlink" Target="http://commons.wikimedia.org/wiki/File:Australisk_fauna,_Kivi,_Nordisk_familjebok.jpg" TargetMode="External"/><Relationship Id="rId17" Type="http://schemas.openxmlformats.org/officeDocument/2006/relationships/hyperlink" Target="http://commons.wikimedia.org/wiki/File:Sydney_Opera_House_-_Dec_2008.jpg" TargetMode="External"/><Relationship Id="rId25" Type="http://schemas.openxmlformats.org/officeDocument/2006/relationships/hyperlink" Target="http://commons.wikimedia.org/wiki/File:Flock_of_sheep.jpg" TargetMode="External"/><Relationship Id="rId33" Type="http://schemas.openxmlformats.org/officeDocument/2006/relationships/hyperlink" Target="http://commons.wikimedia.org/wiki/File:Brianti_Australian_Open_2009_1.jpg" TargetMode="External"/><Relationship Id="rId38" Type="http://schemas.openxmlformats.org/officeDocument/2006/relationships/hyperlink" Target="http://commons.wikimedia.org/wiki/File:Road_Train_Australia.jpg" TargetMode="External"/><Relationship Id="rId46" Type="http://schemas.openxmlformats.org/officeDocument/2006/relationships/hyperlink" Target="http://commons.wikimedia.org/wiki/File:ParlTriangle.JPG" TargetMode="External"/><Relationship Id="rId2" Type="http://schemas.openxmlformats.org/officeDocument/2006/relationships/hyperlink" Target="http://commons.wikimedia.org/wiki/File:Flag_of_Australia.svg" TargetMode="External"/><Relationship Id="rId16" Type="http://schemas.openxmlformats.org/officeDocument/2006/relationships/hyperlink" Target="http://commons.wikimedia.org/wiki/File:Portrait_of_a_man_with_long_hair_and_painted_markings,_photograph_by_H._Basedow.jpg" TargetMode="External"/><Relationship Id="rId20" Type="http://schemas.openxmlformats.org/officeDocument/2006/relationships/hyperlink" Target="http://commons.wikimedia.org/wiki/File:Atlin-gold-rush-1899.jpg" TargetMode="External"/><Relationship Id="rId29" Type="http://schemas.openxmlformats.org/officeDocument/2006/relationships/hyperlink" Target="http://cs.wikipedia.org/wiki/Soubor:Australian_Coat_of_Arms.png" TargetMode="External"/><Relationship Id="rId41" Type="http://schemas.openxmlformats.org/officeDocument/2006/relationships/hyperlink" Target="http://commons.wikimedia.org/wiki/File:Australia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The_Pinnacles-LaRuth-2006.jpg" TargetMode="External"/><Relationship Id="rId11" Type="http://schemas.openxmlformats.org/officeDocument/2006/relationships/hyperlink" Target="http://commons.wikimedia.org/wiki/File:Grey_Roo_with_Joey_SMC_2006.jpg" TargetMode="External"/><Relationship Id="rId24" Type="http://schemas.openxmlformats.org/officeDocument/2006/relationships/hyperlink" Target="http://commons.wikimedia.org/wiki/File:Prime_lambs.JPG" TargetMode="External"/><Relationship Id="rId32" Type="http://schemas.openxmlformats.org/officeDocument/2006/relationships/hyperlink" Target="http://commons.wikimedia.org/wiki/File:Michael_Schumacher_2006_Britain.jpg" TargetMode="External"/><Relationship Id="rId37" Type="http://schemas.openxmlformats.org/officeDocument/2006/relationships/hyperlink" Target="http://commons.wikimedia.org/wiki/File:Au.roundabout.svg" TargetMode="External"/><Relationship Id="rId40" Type="http://schemas.openxmlformats.org/officeDocument/2006/relationships/hyperlink" Target="http://commons.wikimedia.org/wiki/File:Little_River_Gorge.jpg" TargetMode="External"/><Relationship Id="rId45" Type="http://schemas.openxmlformats.org/officeDocument/2006/relationships/hyperlink" Target="http://commons.wikimedia.org/wiki/File:Sydney_Harbour_Bridge_from_the_air.JPG" TargetMode="External"/><Relationship Id="rId5" Type="http://schemas.openxmlformats.org/officeDocument/2006/relationships/hyperlink" Target="http://commons.wikimedia.org/wiki/File:Simpsondesert.jpg" TargetMode="External"/><Relationship Id="rId15" Type="http://schemas.openxmlformats.org/officeDocument/2006/relationships/hyperlink" Target="http://commons.wikimedia.org/wiki/File:Australia_Aboriginal_Culture_011.jpg" TargetMode="External"/><Relationship Id="rId23" Type="http://schemas.openxmlformats.org/officeDocument/2006/relationships/hyperlink" Target="http://commons.wikimedia.org/wiki/File:Iron_ore_unloaders,_Birkenhead_1964.jpg" TargetMode="External"/><Relationship Id="rId28" Type="http://schemas.openxmlformats.org/officeDocument/2006/relationships/hyperlink" Target="http://commons.wikimedia.org/wiki/File:Tut_bumerangs.JPG" TargetMode="External"/><Relationship Id="rId36" Type="http://schemas.openxmlformats.org/officeDocument/2006/relationships/hyperlink" Target="http://commons.wikimedia.org/wiki/File:Forest_fire_plane.jpg" TargetMode="External"/><Relationship Id="rId10" Type="http://schemas.openxmlformats.org/officeDocument/2006/relationships/hyperlink" Target="http://commons.wikimedia.org/wiki/File:Coral_Outcrop_Flynn_Reef.jpg" TargetMode="External"/><Relationship Id="rId19" Type="http://schemas.openxmlformats.org/officeDocument/2006/relationships/hyperlink" Target="http://commons.wikimedia.org/wiki/File:WesternAustralianMuseum1_gobeirne.jpg" TargetMode="External"/><Relationship Id="rId31" Type="http://schemas.openxmlformats.org/officeDocument/2006/relationships/hyperlink" Target="http://commons.wikimedia.org/wiki/File:US_Navy_090705-N-6720T-024_Sailors_from_rugby_team_of_the_aircraft_carrier_USS_George_Washington_(CVN_73)_play_against_the_Palmyra_Rugby_Union_during_a_port_visit_to_Perth_and_Fremantle,_Australia.jpg" TargetMode="External"/><Relationship Id="rId44" Type="http://schemas.openxmlformats.org/officeDocument/2006/relationships/hyperlink" Target="http://commons.wikimedia.org/wiki/File:Nullabor_Plain_With_Trees.jpg" TargetMode="External"/><Relationship Id="rId4" Type="http://schemas.openxmlformats.org/officeDocument/2006/relationships/hyperlink" Target="http://commons.wikimedia.org/wiki/File:Australia_map.svg" TargetMode="External"/><Relationship Id="rId9" Type="http://schemas.openxmlformats.org/officeDocument/2006/relationships/hyperlink" Target="http://commons.wikimedia.org/wiki/File:Coral_Reef_aerial.png" TargetMode="External"/><Relationship Id="rId14" Type="http://schemas.openxmlformats.org/officeDocument/2006/relationships/hyperlink" Target="http://commons.wikimedia.org/wiki/File:Applebox.JPG" TargetMode="External"/><Relationship Id="rId22" Type="http://schemas.openxmlformats.org/officeDocument/2006/relationships/hyperlink" Target="http://commons.wikimedia.org/wiki/File:Midland_Workshops_Coal_Dam,_Western_Australia.jpg" TargetMode="External"/><Relationship Id="rId27" Type="http://schemas.openxmlformats.org/officeDocument/2006/relationships/hyperlink" Target="http://commons.wikimedia.org/wiki/File:Holden_brougham.JPG" TargetMode="External"/><Relationship Id="rId30" Type="http://schemas.openxmlformats.org/officeDocument/2006/relationships/hyperlink" Target="http://commons.wikimedia.org/wiki/File:White_shark.jpg" TargetMode="External"/><Relationship Id="rId35" Type="http://schemas.openxmlformats.org/officeDocument/2006/relationships/hyperlink" Target="http://commons.wikimedia.org/wiki/File:Kangaroo_steak.jpg" TargetMode="External"/><Relationship Id="rId43" Type="http://schemas.openxmlformats.org/officeDocument/2006/relationships/hyperlink" Target="http://commons.wikimedia.org/wiki/File:Australia-orb.png" TargetMode="External"/><Relationship Id="rId48" Type="http://schemas.openxmlformats.org/officeDocument/2006/relationships/hyperlink" Target="http://commons.wikimedia.org/wiki/File:Sydney_taronga_zoo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4941888"/>
            <a:ext cx="6696075" cy="1328737"/>
          </a:xfrm>
        </p:spPr>
        <p:txBody>
          <a:bodyPr/>
          <a:lstStyle/>
          <a:p>
            <a:r>
              <a:rPr lang="cs-CZ" sz="8000" b="1">
                <a:solidFill>
                  <a:srgbClr val="00CC00"/>
                </a:solidFill>
                <a:latin typeface="Times New Roman" pitchFamily="18" charset="0"/>
              </a:rPr>
              <a:t>AUSTRÁLIE</a:t>
            </a:r>
          </a:p>
        </p:txBody>
      </p:sp>
      <p:pic>
        <p:nvPicPr>
          <p:cNvPr id="2053" name="Picture 5" descr="File:Flag of Australia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765175"/>
            <a:ext cx="8280400" cy="4141788"/>
          </a:xfrm>
          <a:prstGeom prst="rect">
            <a:avLst/>
          </a:prstGeom>
          <a:noFill/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95288" y="48688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C:\Documents and Settings\Administrateur\Mes documents\Mes images\AustralieKepguru\Kék_Linckia_tengeri_csillag-Nagy-korallzátony_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Výsledek obrázku pro 12 apostolů austrá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3604" cy="4786346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785786" y="5286388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12 apoštolů (u Melbourne)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>
                <a:solidFill>
                  <a:srgbClr val="00CC00"/>
                </a:solidFill>
              </a:rPr>
              <a:t>VODSTVO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r>
              <a:rPr lang="cs-CZ" dirty="0" err="1" smtClean="0"/>
              <a:t>Darling</a:t>
            </a:r>
            <a:endParaRPr lang="cs-CZ" dirty="0" smtClean="0"/>
          </a:p>
          <a:p>
            <a:r>
              <a:rPr lang="cs-CZ" dirty="0" smtClean="0"/>
              <a:t>Murray</a:t>
            </a:r>
          </a:p>
          <a:p>
            <a:r>
              <a:rPr lang="cs-CZ" dirty="0" err="1" smtClean="0"/>
              <a:t>Eyrovo</a:t>
            </a:r>
            <a:r>
              <a:rPr lang="cs-CZ" dirty="0" smtClean="0"/>
              <a:t> jezero</a:t>
            </a:r>
          </a:p>
        </p:txBody>
      </p:sp>
      <p:pic>
        <p:nvPicPr>
          <p:cNvPr id="157698" name="Picture 2" descr="Výsledek obrázku pro darling ře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0767" y="1142984"/>
            <a:ext cx="6191293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>
                <a:solidFill>
                  <a:srgbClr val="00CC00"/>
                </a:solidFill>
              </a:rPr>
              <a:t>VODSTVO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2/3 území – bezodtokové</a:t>
            </a:r>
          </a:p>
          <a:p>
            <a:r>
              <a:rPr lang="cs-CZ" dirty="0" err="1" smtClean="0"/>
              <a:t>Creeky</a:t>
            </a:r>
            <a:endParaRPr lang="cs-CZ" dirty="0" smtClean="0"/>
          </a:p>
          <a:p>
            <a:r>
              <a:rPr lang="cs-CZ" dirty="0" smtClean="0"/>
              <a:t>Artéské</a:t>
            </a:r>
          </a:p>
          <a:p>
            <a:pPr>
              <a:buNone/>
            </a:pPr>
            <a:r>
              <a:rPr lang="cs-CZ" dirty="0"/>
              <a:t> </a:t>
            </a:r>
            <a:r>
              <a:rPr lang="cs-CZ" dirty="0" smtClean="0"/>
              <a:t> studny</a:t>
            </a:r>
            <a:endParaRPr lang="cs-CZ" dirty="0"/>
          </a:p>
        </p:txBody>
      </p:sp>
      <p:pic>
        <p:nvPicPr>
          <p:cNvPr id="158722" name="Picture 2" descr="Lake eyre basin ma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3116"/>
            <a:ext cx="4429156" cy="44291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00CC00"/>
                </a:solidFill>
              </a:rPr>
              <a:t>Artézská studna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62466" name="Picture 2" descr="Výsledek obrázku pro artézská stud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42989" y="571480"/>
            <a:ext cx="4086697" cy="6143668"/>
          </a:xfrm>
          <a:prstGeom prst="rect">
            <a:avLst/>
          </a:prstGeom>
          <a:noFill/>
        </p:spPr>
      </p:pic>
      <p:sp>
        <p:nvSpPr>
          <p:cNvPr id="62468" name="AutoShape 4" descr="Výsledek obrázku pro artézská stud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2470" name="AutoShape 6" descr="Výsledek obrázku pro artézská stud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3116"/>
            <a:ext cx="4481065" cy="274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85800"/>
          </a:xfrm>
        </p:spPr>
        <p:txBody>
          <a:bodyPr/>
          <a:lstStyle/>
          <a:p>
            <a:r>
              <a:rPr lang="cs-CZ" sz="2800" dirty="0" smtClean="0">
                <a:solidFill>
                  <a:srgbClr val="00CC00"/>
                </a:solidFill>
              </a:rPr>
              <a:t>OZNAČ DO MAPY:</a:t>
            </a:r>
            <a:endParaRPr lang="cs-CZ" sz="2800" dirty="0">
              <a:solidFill>
                <a:srgbClr val="00CC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8600" y="1142984"/>
            <a:ext cx="8915400" cy="5943616"/>
          </a:xfrm>
        </p:spPr>
        <p:txBody>
          <a:bodyPr/>
          <a:lstStyle/>
          <a:p>
            <a:r>
              <a:rPr lang="cs-CZ" b="1" i="1" u="sng" dirty="0"/>
              <a:t>Členitost a povrch </a:t>
            </a:r>
            <a:r>
              <a:rPr lang="cs-CZ" b="1" i="1" u="sng" dirty="0" smtClean="0"/>
              <a:t>:</a:t>
            </a:r>
            <a:r>
              <a:rPr lang="cs-CZ" dirty="0" smtClean="0"/>
              <a:t> </a:t>
            </a:r>
            <a:r>
              <a:rPr lang="cs-CZ" dirty="0"/>
              <a:t>Yorský </a:t>
            </a:r>
            <a:r>
              <a:rPr lang="cs-CZ" dirty="0" err="1"/>
              <a:t>pol</a:t>
            </a:r>
            <a:r>
              <a:rPr lang="cs-CZ" dirty="0"/>
              <a:t>., </a:t>
            </a:r>
            <a:r>
              <a:rPr lang="cs-CZ" dirty="0" err="1" smtClean="0"/>
              <a:t>Arhémská</a:t>
            </a:r>
            <a:r>
              <a:rPr lang="cs-CZ" dirty="0" smtClean="0"/>
              <a:t> země,Tasmánie</a:t>
            </a:r>
            <a:r>
              <a:rPr lang="cs-CZ" dirty="0"/>
              <a:t>, Velká útesová bariéra, Velké předělové pohoří, Australské Alpy (</a:t>
            </a:r>
            <a:r>
              <a:rPr lang="cs-CZ" dirty="0" err="1"/>
              <a:t>Mt</a:t>
            </a:r>
            <a:r>
              <a:rPr lang="cs-CZ" dirty="0"/>
              <a:t>. </a:t>
            </a:r>
            <a:r>
              <a:rPr lang="cs-CZ" dirty="0" err="1" smtClean="0"/>
              <a:t>Kosciuszko</a:t>
            </a:r>
            <a:r>
              <a:rPr lang="cs-CZ" dirty="0"/>
              <a:t>),  Velká písečná poušť, </a:t>
            </a:r>
            <a:r>
              <a:rPr lang="cs-CZ" dirty="0" err="1"/>
              <a:t>Gibsonova</a:t>
            </a:r>
            <a:r>
              <a:rPr lang="cs-CZ" dirty="0"/>
              <a:t> poušť, Velká Viktoriina poušť.</a:t>
            </a:r>
          </a:p>
          <a:p>
            <a:pPr>
              <a:buFontTx/>
              <a:buNone/>
            </a:pPr>
            <a:endParaRPr lang="cs-CZ" dirty="0"/>
          </a:p>
          <a:p>
            <a:r>
              <a:rPr lang="cs-CZ" b="1" i="1" u="sng" dirty="0"/>
              <a:t>Vodstvo </a:t>
            </a:r>
            <a:r>
              <a:rPr lang="cs-CZ" b="1" i="1" u="sng" dirty="0" smtClean="0"/>
              <a:t>:</a:t>
            </a:r>
            <a:r>
              <a:rPr lang="cs-CZ" dirty="0" smtClean="0"/>
              <a:t> </a:t>
            </a:r>
            <a:r>
              <a:rPr lang="cs-CZ" dirty="0"/>
              <a:t>Korálové moře, </a:t>
            </a:r>
            <a:r>
              <a:rPr lang="cs-CZ" dirty="0" err="1"/>
              <a:t>Tasmanovo</a:t>
            </a:r>
            <a:r>
              <a:rPr lang="cs-CZ" dirty="0"/>
              <a:t> moře, Velký australský </a:t>
            </a:r>
            <a:r>
              <a:rPr lang="cs-CZ" dirty="0" smtClean="0"/>
              <a:t>záliv, </a:t>
            </a:r>
            <a:r>
              <a:rPr lang="cs-CZ" dirty="0" err="1"/>
              <a:t>Carpentarský</a:t>
            </a:r>
            <a:r>
              <a:rPr lang="cs-CZ" dirty="0"/>
              <a:t> záliv, </a:t>
            </a:r>
            <a:r>
              <a:rPr lang="cs-CZ" dirty="0" err="1"/>
              <a:t>Torresův</a:t>
            </a:r>
            <a:r>
              <a:rPr lang="cs-CZ" dirty="0"/>
              <a:t> průliv, Bassův průliv, řeky </a:t>
            </a:r>
            <a:r>
              <a:rPr lang="cs-CZ" dirty="0" smtClean="0"/>
              <a:t>Murray </a:t>
            </a:r>
            <a:r>
              <a:rPr lang="cs-CZ" dirty="0"/>
              <a:t>a </a:t>
            </a:r>
            <a:r>
              <a:rPr lang="cs-CZ" dirty="0" err="1"/>
              <a:t>Darling</a:t>
            </a:r>
            <a:r>
              <a:rPr lang="cs-CZ" dirty="0"/>
              <a:t>, </a:t>
            </a:r>
            <a:r>
              <a:rPr lang="cs-CZ" dirty="0" err="1"/>
              <a:t>Eyreovo</a:t>
            </a:r>
            <a:r>
              <a:rPr lang="cs-CZ" dirty="0"/>
              <a:t> </a:t>
            </a:r>
            <a:r>
              <a:rPr lang="cs-CZ" dirty="0" smtClean="0"/>
              <a:t>jezero, Tichý a Indický oceán.</a:t>
            </a:r>
            <a:endParaRPr lang="cs-CZ" dirty="0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PODNEBÍ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Tropický a subtropický pás</a:t>
            </a:r>
          </a:p>
          <a:p>
            <a:r>
              <a:rPr lang="cs-CZ" dirty="0" smtClean="0"/>
              <a:t>V – nejvíce srážek</a:t>
            </a:r>
          </a:p>
          <a:p>
            <a:r>
              <a:rPr lang="cs-CZ" dirty="0" smtClean="0"/>
              <a:t>V – tropické </a:t>
            </a:r>
          </a:p>
          <a:p>
            <a:pPr>
              <a:buNone/>
            </a:pPr>
            <a:r>
              <a:rPr lang="cs-CZ" dirty="0" smtClean="0"/>
              <a:t>cyklony – </a:t>
            </a:r>
          </a:p>
          <a:p>
            <a:pPr>
              <a:buNone/>
            </a:pPr>
            <a:r>
              <a:rPr lang="cs-CZ" dirty="0" err="1" smtClean="0"/>
              <a:t>willy</a:t>
            </a:r>
            <a:r>
              <a:rPr lang="cs-CZ" dirty="0" smtClean="0"/>
              <a:t>, </a:t>
            </a:r>
            <a:r>
              <a:rPr lang="cs-CZ" dirty="0" err="1" smtClean="0"/>
              <a:t>willy</a:t>
            </a:r>
            <a:endParaRPr lang="cs-CZ" dirty="0"/>
          </a:p>
        </p:txBody>
      </p:sp>
      <p:pic>
        <p:nvPicPr>
          <p:cNvPr id="160770" name="Picture 2" descr="Výsledek obrázku pro podnebí austrá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0" y="2676525"/>
            <a:ext cx="5905500" cy="4181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CC00"/>
                </a:solidFill>
              </a:rPr>
              <a:t>Tropická cyklona – </a:t>
            </a:r>
            <a:r>
              <a:rPr lang="cs-CZ" dirty="0" err="1" smtClean="0">
                <a:solidFill>
                  <a:srgbClr val="00CC00"/>
                </a:solidFill>
              </a:rPr>
              <a:t>willy</a:t>
            </a:r>
            <a:r>
              <a:rPr lang="cs-CZ" dirty="0" smtClean="0">
                <a:solidFill>
                  <a:srgbClr val="00CC00"/>
                </a:solidFill>
              </a:rPr>
              <a:t> </a:t>
            </a:r>
            <a:r>
              <a:rPr lang="cs-CZ" dirty="0" err="1" smtClean="0">
                <a:solidFill>
                  <a:srgbClr val="00CC00"/>
                </a:solidFill>
              </a:rPr>
              <a:t>willy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3074" name="Picture 2" descr="Huriká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1" y="1357298"/>
            <a:ext cx="8828229" cy="4962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CC00"/>
                </a:solidFill>
              </a:rPr>
              <a:t>Vliv mořských proudů na podnebí Austrálie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476" t="23437" r="14453" b="14687"/>
          <a:stretch>
            <a:fillRect/>
          </a:stretch>
        </p:blipFill>
        <p:spPr bwMode="auto">
          <a:xfrm>
            <a:off x="142844" y="2000240"/>
            <a:ext cx="878687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00CC00"/>
                </a:solidFill>
              </a:rPr>
              <a:t>Klimadiagramy</a:t>
            </a:r>
            <a:endParaRPr lang="cs-CZ" dirty="0">
              <a:solidFill>
                <a:srgbClr val="00CC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195" t="36562" r="23242" b="23125"/>
          <a:stretch>
            <a:fillRect/>
          </a:stretch>
        </p:blipFill>
        <p:spPr bwMode="auto">
          <a:xfrm>
            <a:off x="357158" y="2285992"/>
            <a:ext cx="862572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rgbClr val="00CC00"/>
                </a:solidFill>
              </a:rPr>
              <a:t>AUSTRÁLIE</a:t>
            </a:r>
            <a:endParaRPr lang="cs-CZ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Nejmenší světadíl</a:t>
            </a:r>
          </a:p>
          <a:p>
            <a:r>
              <a:rPr lang="cs-CZ" dirty="0" smtClean="0"/>
              <a:t>Jižní polokoule</a:t>
            </a:r>
          </a:p>
          <a:p>
            <a:r>
              <a:rPr lang="cs-CZ" dirty="0" smtClean="0"/>
              <a:t>Osamocená pevnina obklopená oceány</a:t>
            </a:r>
          </a:p>
          <a:p>
            <a:r>
              <a:rPr lang="cs-CZ" dirty="0" smtClean="0"/>
              <a:t>Málo členité pobřeží</a:t>
            </a:r>
          </a:p>
          <a:p>
            <a:r>
              <a:rPr lang="cs-CZ" dirty="0" smtClean="0"/>
              <a:t>Tasmánie</a:t>
            </a:r>
          </a:p>
          <a:p>
            <a:r>
              <a:rPr lang="cs-CZ" dirty="0" smtClean="0"/>
              <a:t>Rovinatý povrch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ZÁPIS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Jižní polokoule, nejmenší světadíl</a:t>
            </a:r>
          </a:p>
          <a:p>
            <a:r>
              <a:rPr lang="cs-CZ" dirty="0" smtClean="0"/>
              <a:t>Velká </a:t>
            </a:r>
            <a:r>
              <a:rPr lang="cs-CZ" dirty="0" smtClean="0"/>
              <a:t>útesová bariera – největší korálový útes</a:t>
            </a:r>
          </a:p>
          <a:p>
            <a:r>
              <a:rPr lang="cs-CZ" dirty="0" smtClean="0"/>
              <a:t>Australské Alpy- nejvyšší (</a:t>
            </a:r>
            <a:r>
              <a:rPr lang="cs-CZ" dirty="0" err="1" smtClean="0"/>
              <a:t>Mt</a:t>
            </a:r>
            <a:r>
              <a:rPr lang="cs-CZ" dirty="0" smtClean="0"/>
              <a:t>. </a:t>
            </a:r>
            <a:r>
              <a:rPr lang="cs-CZ" dirty="0" err="1" smtClean="0"/>
              <a:t>Kosciusko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Uluru</a:t>
            </a:r>
            <a:r>
              <a:rPr lang="cs-CZ" dirty="0" smtClean="0"/>
              <a:t> (pískovcová skála – srdce a symbol Austrálie</a:t>
            </a:r>
          </a:p>
          <a:p>
            <a:r>
              <a:rPr lang="cs-CZ" dirty="0" smtClean="0"/>
              <a:t>Nejsušší kontinent</a:t>
            </a:r>
          </a:p>
          <a:p>
            <a:r>
              <a:rPr lang="cs-CZ" dirty="0" smtClean="0"/>
              <a:t>Východ- tropické cyklony - </a:t>
            </a:r>
            <a:r>
              <a:rPr lang="cs-CZ" dirty="0" err="1" smtClean="0"/>
              <a:t>willy</a:t>
            </a:r>
            <a:r>
              <a:rPr lang="cs-CZ" dirty="0" smtClean="0"/>
              <a:t>, </a:t>
            </a:r>
            <a:r>
              <a:rPr lang="cs-CZ" dirty="0" err="1" smtClean="0"/>
              <a:t>willy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baseline="30000" dirty="0" smtClean="0"/>
              <a:t>2</a:t>
            </a:r>
            <a:r>
              <a:rPr lang="cs-CZ" dirty="0" smtClean="0"/>
              <a:t>/</a:t>
            </a:r>
            <a:r>
              <a:rPr lang="cs-CZ" baseline="-25000" dirty="0" smtClean="0"/>
              <a:t>3</a:t>
            </a:r>
            <a:r>
              <a:rPr lang="cs-CZ" dirty="0" smtClean="0"/>
              <a:t> kontinentu – bezodtokové oblasti</a:t>
            </a:r>
          </a:p>
          <a:p>
            <a:r>
              <a:rPr lang="cs-CZ" dirty="0" err="1" smtClean="0"/>
              <a:t>Creeky</a:t>
            </a:r>
            <a:r>
              <a:rPr lang="cs-CZ" dirty="0" smtClean="0"/>
              <a:t> – vyschlá říční koryta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cs-CZ" sz="4000" b="1" dirty="0" smtClean="0">
                <a:solidFill>
                  <a:srgbClr val="00CC00"/>
                </a:solidFill>
                <a:latin typeface="Times New Roman" pitchFamily="18" charset="0"/>
              </a:rPr>
              <a:t>PŘÍRODNÍ KRAJINY</a:t>
            </a:r>
            <a:endParaRPr lang="cs-CZ" sz="40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3600" dirty="0">
                <a:latin typeface="Times New Roman" pitchFamily="18" charset="0"/>
              </a:rPr>
              <a:t>Převládají pouště a polopouště - 70% </a:t>
            </a:r>
            <a:r>
              <a:rPr lang="cs-CZ" sz="3600" dirty="0" err="1">
                <a:latin typeface="Times New Roman" pitchFamily="18" charset="0"/>
              </a:rPr>
              <a:t>úz</a:t>
            </a:r>
            <a:r>
              <a:rPr lang="cs-CZ" sz="3600" dirty="0">
                <a:latin typeface="Times New Roman" pitchFamily="18" charset="0"/>
              </a:rPr>
              <a:t>.</a:t>
            </a:r>
          </a:p>
          <a:p>
            <a:r>
              <a:rPr lang="cs-CZ" sz="3600" dirty="0">
                <a:latin typeface="Times New Roman" pitchFamily="18" charset="0"/>
              </a:rPr>
              <a:t>Savany – nazývané </a:t>
            </a:r>
            <a:r>
              <a:rPr lang="cs-CZ" sz="3600" dirty="0" smtClean="0">
                <a:latin typeface="Times New Roman" pitchFamily="18" charset="0"/>
              </a:rPr>
              <a:t>buš (časté požáry)</a:t>
            </a:r>
            <a:endParaRPr lang="cs-CZ" sz="3600" dirty="0">
              <a:latin typeface="Times New Roman" pitchFamily="18" charset="0"/>
            </a:endParaRPr>
          </a:p>
          <a:p>
            <a:r>
              <a:rPr lang="cs-CZ" sz="3600" dirty="0">
                <a:latin typeface="Times New Roman" pitchFamily="18" charset="0"/>
              </a:rPr>
              <a:t>Tropické deštné lesy – severní pobřeží</a:t>
            </a:r>
          </a:p>
          <a:p>
            <a:r>
              <a:rPr lang="cs-CZ" sz="3600" dirty="0">
                <a:latin typeface="Times New Roman" pitchFamily="18" charset="0"/>
              </a:rPr>
              <a:t>Žije zde mnoho endemických druhů rostlin a zvířat (druh, který nežije nikde jinde na světě) – klokan, koala, </a:t>
            </a:r>
            <a:r>
              <a:rPr lang="cs-CZ" sz="3600" dirty="0" smtClean="0">
                <a:latin typeface="Times New Roman" pitchFamily="18" charset="0"/>
              </a:rPr>
              <a:t>ptakopysk</a:t>
            </a:r>
          </a:p>
          <a:p>
            <a:r>
              <a:rPr lang="cs-CZ" sz="3600" dirty="0" smtClean="0">
                <a:latin typeface="Times New Roman" pitchFamily="18" charset="0"/>
              </a:rPr>
              <a:t>= dlouhá izolace kontinentu</a:t>
            </a:r>
            <a:endParaRPr lang="cs-CZ" sz="3600" dirty="0">
              <a:latin typeface="Times New Roman" pitchFamily="18" charset="0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20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2150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9" name="Picture 11" descr="ptakopysk_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88913"/>
            <a:ext cx="3635375" cy="2465387"/>
          </a:xfrm>
          <a:prstGeom prst="rect">
            <a:avLst/>
          </a:prstGeom>
          <a:noFill/>
        </p:spPr>
      </p:pic>
      <p:pic>
        <p:nvPicPr>
          <p:cNvPr id="22541" name="Picture 13" descr="fauna-australie-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573463"/>
            <a:ext cx="2786063" cy="2874962"/>
          </a:xfrm>
          <a:prstGeom prst="rect">
            <a:avLst/>
          </a:prstGeom>
          <a:noFill/>
        </p:spPr>
      </p:pic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592138" y="347663"/>
            <a:ext cx="4891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 b="1" dirty="0" smtClean="0">
                <a:solidFill>
                  <a:srgbClr val="00CC00"/>
                </a:solidFill>
                <a:latin typeface="Times New Roman" pitchFamily="18" charset="0"/>
              </a:rPr>
              <a:t>ENDEMICKÉ DRUHY</a:t>
            </a:r>
            <a:endParaRPr lang="cs-CZ" sz="3600" b="1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250825" y="4724400"/>
            <a:ext cx="279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dirty="0" smtClean="0">
                <a:latin typeface="Times New Roman" pitchFamily="18" charset="0"/>
              </a:rPr>
              <a:t>Koala australská </a:t>
            </a:r>
            <a:endParaRPr lang="cs-CZ" sz="2800" dirty="0">
              <a:latin typeface="Times New Roman" pitchFamily="18" charset="0"/>
            </a:endParaRPr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6877050" y="2492375"/>
            <a:ext cx="16594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dirty="0">
                <a:latin typeface="Times New Roman" pitchFamily="18" charset="0"/>
              </a:rPr>
              <a:t>ptakopysk</a:t>
            </a:r>
            <a:endParaRPr lang="cs-CZ" sz="3600" dirty="0">
              <a:latin typeface="Times New Roman" pitchFamily="18" charset="0"/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156325" y="6216650"/>
            <a:ext cx="891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200" dirty="0">
                <a:latin typeface="Times New Roman" pitchFamily="18" charset="0"/>
              </a:rPr>
              <a:t>emu</a:t>
            </a:r>
            <a:endParaRPr lang="cs-CZ" sz="3600" dirty="0">
              <a:latin typeface="Times New Roman" pitchFamily="18" charset="0"/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3276600" y="6216650"/>
            <a:ext cx="1428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2800" dirty="0">
                <a:latin typeface="Times New Roman" pitchFamily="18" charset="0"/>
              </a:rPr>
              <a:t>klokan</a:t>
            </a:r>
            <a:endParaRPr lang="cs-CZ" sz="3600" dirty="0">
              <a:latin typeface="Times New Roman" pitchFamily="18" charset="0"/>
            </a:endParaRPr>
          </a:p>
        </p:txBody>
      </p:sp>
      <p:pic>
        <p:nvPicPr>
          <p:cNvPr id="163842" name="Picture 2" descr="Výsledek obrázku pro koal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1107275"/>
            <a:ext cx="2714644" cy="3393305"/>
          </a:xfrm>
          <a:prstGeom prst="rect">
            <a:avLst/>
          </a:prstGeom>
          <a:noFill/>
        </p:spPr>
      </p:pic>
      <p:pic>
        <p:nvPicPr>
          <p:cNvPr id="163844" name="Picture 4" descr="Výsledek obrázku pro klokan austráli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1" y="2668852"/>
            <a:ext cx="2714644" cy="3617667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2" grpId="0"/>
      <p:bldP spid="22545" grpId="0"/>
      <p:bldP spid="22546" grpId="0"/>
      <p:bldP spid="22547" grpId="0"/>
      <p:bldP spid="225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2" descr="C:\Documents and Settings\cj\Bureau\Australie\Koa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Výsledek obrázku pro klokan austrál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144000" cy="6086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Výsledek obrázku pro pes din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4286250" cy="321945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785786" y="3500438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Pes dingo</a:t>
            </a:r>
            <a:endParaRPr lang="cs-CZ" dirty="0"/>
          </a:p>
        </p:txBody>
      </p:sp>
      <p:pic>
        <p:nvPicPr>
          <p:cNvPr id="161796" name="Picture 4" descr="Výsledek obrázku pro agam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571480"/>
            <a:ext cx="3857652" cy="257176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500694" y="3286124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agama</a:t>
            </a:r>
            <a:endParaRPr lang="cs-CZ" dirty="0"/>
          </a:p>
        </p:txBody>
      </p:sp>
      <p:pic>
        <p:nvPicPr>
          <p:cNvPr id="161798" name="Picture 6" descr="Výsledek obrázku pro králík divoky austráli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86190"/>
            <a:ext cx="3626095" cy="2743220"/>
          </a:xfrm>
          <a:prstGeom prst="rect">
            <a:avLst/>
          </a:prstGeom>
          <a:noFill/>
        </p:spPr>
      </p:pic>
      <p:pic>
        <p:nvPicPr>
          <p:cNvPr id="8" name="Picture 12" descr="File:Young tasmanian devil.jp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4000504"/>
            <a:ext cx="300037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71472" y="6215082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Tasmánský čert</a:t>
            </a:r>
            <a:endParaRPr lang="cs-CZ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DSCF88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736"/>
            <a:ext cx="6553200" cy="4914900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095375" y="203200"/>
            <a:ext cx="6826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3600">
                <a:latin typeface="Times New Roman" pitchFamily="18" charset="0"/>
              </a:rPr>
              <a:t>blahovičník (eukalyptus)</a:t>
            </a:r>
          </a:p>
          <a:p>
            <a:r>
              <a:rPr lang="cs-CZ" sz="3600">
                <a:latin typeface="Times New Roman" pitchFamily="18" charset="0"/>
              </a:rPr>
              <a:t>              - typická australská dřevina</a:t>
            </a:r>
          </a:p>
        </p:txBody>
      </p:sp>
      <p:pic>
        <p:nvPicPr>
          <p:cNvPr id="165890" name="Picture 2" descr="Výsledek obrázku pro blahoviční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159440"/>
            <a:ext cx="3386144" cy="254617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  <a:latin typeface="Times New Roman" pitchFamily="18" charset="0"/>
              </a:rPr>
              <a:t>PŘÍRODNÍ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Přistěhovalci – dovezeno mnoho domácích zvířat a rostlin</a:t>
            </a:r>
          </a:p>
          <a:p>
            <a:r>
              <a:rPr lang="cs-CZ" dirty="0" smtClean="0"/>
              <a:t>Králík, pes, opuncie</a:t>
            </a:r>
          </a:p>
          <a:p>
            <a:r>
              <a:rPr lang="cs-CZ" dirty="0" smtClean="0"/>
              <a:t>Není přirození nepřítel = přemnoženo</a:t>
            </a:r>
          </a:p>
          <a:p>
            <a:r>
              <a:rPr lang="cs-CZ" dirty="0" smtClean="0"/>
              <a:t>Narušena rovnováha přírody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ZÁPIS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 smtClean="0">
                <a:latin typeface="Times New Roman" pitchFamily="18" charset="0"/>
              </a:rPr>
              <a:t>Savany – buš (časté požáry)</a:t>
            </a:r>
          </a:p>
          <a:p>
            <a:r>
              <a:rPr lang="cs-CZ" sz="3600" dirty="0" smtClean="0">
                <a:latin typeface="Times New Roman" pitchFamily="18" charset="0"/>
              </a:rPr>
              <a:t>Tropické deštné lesy – severní pobřeží</a:t>
            </a:r>
          </a:p>
          <a:p>
            <a:r>
              <a:rPr lang="cs-CZ" sz="3600" dirty="0" smtClean="0">
                <a:latin typeface="Times New Roman" pitchFamily="18" charset="0"/>
              </a:rPr>
              <a:t>Endemit rostlin či zvířat (druh, který nežije nikde jinde na světě) – klokan, koala, ptakopysk, pes dingo</a:t>
            </a:r>
          </a:p>
          <a:p>
            <a:r>
              <a:rPr lang="cs-CZ" sz="3600" dirty="0" smtClean="0">
                <a:latin typeface="Times New Roman" pitchFamily="18" charset="0"/>
              </a:rPr>
              <a:t>Příroda narušena dovozem domácích zvířat a rostlin – nemají přirozeného nepřítele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8229600" cy="868362"/>
          </a:xfrm>
        </p:spPr>
        <p:txBody>
          <a:bodyPr/>
          <a:lstStyle/>
          <a:p>
            <a:pPr algn="r"/>
            <a:r>
              <a:rPr lang="cs-CZ" sz="4000" b="1">
                <a:solidFill>
                  <a:srgbClr val="00CC00"/>
                </a:solidFill>
              </a:rPr>
              <a:t>ZÁKLADNÍ ÚDAJE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08050"/>
            <a:ext cx="8640763" cy="453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Počet obyvatel: 22 600 000 (2011)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Hlavní město: Canberra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Rozloha: 7 692 030 km</a:t>
            </a:r>
            <a:r>
              <a:rPr lang="cs-CZ" sz="2400" baseline="30000">
                <a:latin typeface="Arial" charset="0"/>
              </a:rPr>
              <a:t>2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Nejvyšší bod: Mt. Kosciuszko</a:t>
            </a:r>
          </a:p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Dělení: 6 teritorií</a:t>
            </a:r>
            <a:r>
              <a:rPr lang="cs-CZ" sz="240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endParaRPr lang="cs-CZ" sz="280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83973" name="Picture 5" descr="File:Australia map.sv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2205038"/>
            <a:ext cx="4606925" cy="4251325"/>
          </a:xfrm>
          <a:prstGeom prst="rect">
            <a:avLst/>
          </a:prstGeom>
          <a:noFill/>
        </p:spPr>
      </p:pic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284663" y="6381750"/>
            <a:ext cx="53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</a:t>
            </a: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323850" y="602138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</a:t>
            </a:r>
          </a:p>
        </p:txBody>
      </p:sp>
      <p:pic>
        <p:nvPicPr>
          <p:cNvPr id="83980" name="Picture 12" descr="File:Kangaroo Warning Sign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429000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australské al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74097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>
                <a:solidFill>
                  <a:srgbClr val="00CC00"/>
                </a:solidFill>
              </a:rPr>
              <a:t>HISTORIE</a:t>
            </a:r>
            <a:endParaRPr lang="cs-CZ" b="1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cs-CZ" sz="2800" dirty="0" smtClean="0"/>
              <a:t>Před 5000 lety – málo obyvatel</a:t>
            </a:r>
          </a:p>
          <a:p>
            <a:r>
              <a:rPr lang="cs-CZ" sz="2800" dirty="0" smtClean="0"/>
              <a:t>Změna příchodem Evropanů</a:t>
            </a:r>
          </a:p>
          <a:p>
            <a:r>
              <a:rPr lang="cs-CZ" sz="2800" dirty="0" smtClean="0"/>
              <a:t>1660 – Yorský poloostrov</a:t>
            </a:r>
          </a:p>
          <a:p>
            <a:r>
              <a:rPr lang="cs-CZ" sz="2800" dirty="0" smtClean="0"/>
              <a:t> – </a:t>
            </a:r>
            <a:r>
              <a:rPr lang="cs-CZ" sz="2800" dirty="0" err="1" smtClean="0"/>
              <a:t>holanďané</a:t>
            </a:r>
            <a:r>
              <a:rPr lang="cs-CZ" sz="2800" dirty="0" smtClean="0"/>
              <a:t> (</a:t>
            </a:r>
            <a:r>
              <a:rPr lang="cs-CZ" sz="2800" dirty="0" err="1" smtClean="0"/>
              <a:t>James</a:t>
            </a:r>
            <a:r>
              <a:rPr lang="cs-CZ" sz="2800" dirty="0" smtClean="0"/>
              <a:t> </a:t>
            </a:r>
            <a:r>
              <a:rPr lang="cs-CZ" sz="2800" dirty="0" err="1" smtClean="0"/>
              <a:t>Cook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Dnes – součástí </a:t>
            </a:r>
            <a:r>
              <a:rPr lang="cs-CZ" sz="2800" dirty="0" err="1"/>
              <a:t>C</a:t>
            </a:r>
            <a:r>
              <a:rPr lang="cs-CZ" sz="2800" dirty="0" err="1" smtClean="0"/>
              <a:t>ommonwealthu</a:t>
            </a:r>
            <a:endParaRPr lang="cs-CZ" sz="2800" dirty="0"/>
          </a:p>
        </p:txBody>
      </p:sp>
      <p:pic>
        <p:nvPicPr>
          <p:cNvPr id="159746" name="Picture 2" descr="Výsledek obrázku pro james coo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214290"/>
            <a:ext cx="2841246" cy="35654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 smtClean="0">
                <a:solidFill>
                  <a:srgbClr val="00CC00"/>
                </a:solidFill>
                <a:latin typeface="Times New Roman" pitchFamily="18" charset="0"/>
              </a:rPr>
              <a:t>OBYVATELSTVO A MĚSTA</a:t>
            </a:r>
            <a:endParaRPr lang="cs-CZ" b="1" u="sng" dirty="0">
              <a:solidFill>
                <a:srgbClr val="00CC00"/>
              </a:solidFill>
              <a:latin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latin typeface="Times New Roman" pitchFamily="18" charset="0"/>
              </a:rPr>
              <a:t>nejméně osídlený kontinent - většina na JV</a:t>
            </a:r>
          </a:p>
          <a:p>
            <a:r>
              <a:rPr lang="cs-CZ" b="1" dirty="0">
                <a:latin typeface="Times New Roman" pitchFamily="18" charset="0"/>
              </a:rPr>
              <a:t>původní obyvatelé – </a:t>
            </a:r>
            <a:r>
              <a:rPr lang="cs-CZ" b="1" dirty="0" err="1">
                <a:latin typeface="Times New Roman" pitchFamily="18" charset="0"/>
              </a:rPr>
              <a:t>Austrálci</a:t>
            </a:r>
            <a:r>
              <a:rPr lang="cs-CZ" b="1" dirty="0">
                <a:latin typeface="Times New Roman" pitchFamily="18" charset="0"/>
              </a:rPr>
              <a:t> (</a:t>
            </a:r>
            <a:r>
              <a:rPr lang="cs-CZ" b="1" dirty="0" err="1">
                <a:latin typeface="Times New Roman" pitchFamily="18" charset="0"/>
              </a:rPr>
              <a:t>Aboriginals</a:t>
            </a:r>
            <a:r>
              <a:rPr lang="cs-CZ" b="1" dirty="0">
                <a:latin typeface="Times New Roman" pitchFamily="18" charset="0"/>
              </a:rPr>
              <a:t>)</a:t>
            </a:r>
          </a:p>
          <a:p>
            <a:r>
              <a:rPr lang="cs-CZ" b="1" dirty="0">
                <a:latin typeface="Times New Roman" pitchFamily="18" charset="0"/>
              </a:rPr>
              <a:t>od 18.st. přistěhovalci z Evropy</a:t>
            </a:r>
          </a:p>
          <a:p>
            <a:r>
              <a:rPr lang="cs-CZ" b="1" dirty="0">
                <a:latin typeface="Times New Roman" pitchFamily="18" charset="0"/>
              </a:rPr>
              <a:t>města: Sydney – největší</a:t>
            </a:r>
          </a:p>
          <a:p>
            <a:pPr>
              <a:buFontTx/>
              <a:buNone/>
            </a:pPr>
            <a:r>
              <a:rPr lang="cs-CZ" b="1" dirty="0">
                <a:latin typeface="Times New Roman" pitchFamily="18" charset="0"/>
              </a:rPr>
              <a:t>		      Melbourne</a:t>
            </a:r>
          </a:p>
          <a:p>
            <a:pPr>
              <a:buFontTx/>
              <a:buNone/>
            </a:pPr>
            <a:r>
              <a:rPr lang="cs-CZ" b="1" dirty="0">
                <a:latin typeface="Times New Roman" pitchFamily="18" charset="0"/>
              </a:rPr>
              <a:t>               Perth, Adelaide, Brisbane</a:t>
            </a:r>
          </a:p>
          <a:p>
            <a:pPr>
              <a:buFontTx/>
              <a:buNone/>
            </a:pPr>
            <a:r>
              <a:rPr lang="cs-CZ" sz="2800" b="1" dirty="0"/>
              <a:t>         </a:t>
            </a:r>
          </a:p>
          <a:p>
            <a:endParaRPr lang="cs-CZ" sz="2800" b="1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20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solidFill>
                  <a:srgbClr val="00CC00"/>
                </a:solidFill>
              </a:rPr>
              <a:t>PŮVODNÍ OBYVATELSTVO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23850" y="5661025"/>
            <a:ext cx="8280400" cy="10795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    Původním domorodým obyvatelstvem jsou Aboriginals. Byli vytlačeni evropskými přistěhovalci. V současnosti žijí v několika oblastech Austrálie. Většinou v osadách.</a:t>
            </a:r>
          </a:p>
        </p:txBody>
      </p:sp>
      <p:pic>
        <p:nvPicPr>
          <p:cNvPr id="12800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4056063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179388" y="5445125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14</a:t>
            </a:r>
          </a:p>
        </p:txBody>
      </p:sp>
      <p:pic>
        <p:nvPicPr>
          <p:cNvPr id="128009" name="Picture 9" descr="File:Portrait of a man with long hair and painted markings, photograph by H. Basedo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412875"/>
            <a:ext cx="3205163" cy="3960813"/>
          </a:xfrm>
          <a:prstGeom prst="rect">
            <a:avLst/>
          </a:prstGeom>
          <a:noFill/>
        </p:spPr>
      </p:pic>
      <p:sp>
        <p:nvSpPr>
          <p:cNvPr id="128010" name="Rectangle 10"/>
          <p:cNvSpPr>
            <a:spLocks noChangeArrowheads="1"/>
          </p:cNvSpPr>
          <p:nvPr/>
        </p:nvSpPr>
        <p:spPr bwMode="auto">
          <a:xfrm>
            <a:off x="5148263" y="53736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15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333375"/>
            <a:ext cx="8229600" cy="1384300"/>
          </a:xfrm>
        </p:spPr>
        <p:txBody>
          <a:bodyPr/>
          <a:lstStyle/>
          <a:p>
            <a:r>
              <a:rPr lang="cs-CZ" b="1" dirty="0" smtClean="0">
                <a:solidFill>
                  <a:srgbClr val="00CC00"/>
                </a:solidFill>
              </a:rPr>
              <a:t>PŮVODNÍ OBYVATELÉ Austrálie</a:t>
            </a:r>
            <a:endParaRPr lang="cs-CZ" b="1" dirty="0">
              <a:solidFill>
                <a:srgbClr val="00CC00"/>
              </a:solidFill>
            </a:endParaRPr>
          </a:p>
        </p:txBody>
      </p:sp>
      <p:pic>
        <p:nvPicPr>
          <p:cNvPr id="26633" name="Picture 9" descr="12978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00213"/>
            <a:ext cx="5135563" cy="3354387"/>
          </a:xfrm>
          <a:prstGeom prst="rect">
            <a:avLst/>
          </a:prstGeom>
          <a:noFill/>
        </p:spPr>
      </p:pic>
      <p:pic>
        <p:nvPicPr>
          <p:cNvPr id="26635" name="Picture 11" descr="aborigina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2636838"/>
            <a:ext cx="3038475" cy="3833812"/>
          </a:xfrm>
          <a:prstGeom prst="rect">
            <a:avLst/>
          </a:prstGeom>
          <a:noFill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austrálie rozděle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2336"/>
            <a:ext cx="7992888" cy="6569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00231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4005263"/>
            <a:ext cx="8856663" cy="863600"/>
          </a:xfrm>
          <a:noFill/>
          <a:ln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dirty="0">
                <a:latin typeface="Arial" charset="0"/>
              </a:rPr>
              <a:t>  </a:t>
            </a:r>
            <a:r>
              <a:rPr lang="cs-CZ" sz="2200" dirty="0">
                <a:latin typeface="Arial" charset="0"/>
              </a:rPr>
              <a:t>Každé z </a:t>
            </a:r>
            <a:r>
              <a:rPr lang="cs-CZ" sz="2200" dirty="0" smtClean="0">
                <a:latin typeface="Arial" charset="0"/>
              </a:rPr>
              <a:t>osmi částí má </a:t>
            </a:r>
            <a:r>
              <a:rPr lang="cs-CZ" sz="2200" dirty="0">
                <a:latin typeface="Arial" charset="0"/>
              </a:rPr>
              <a:t>svou metropoli: např. Melbourne (obr. 17), Brisbane (obr. 18), Perth (obr. 19), Darwin, Adelaide a další</a:t>
            </a: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4211638" y="188913"/>
            <a:ext cx="477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r"/>
            <a:r>
              <a:rPr lang="cs-CZ" sz="28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NEJVĚTŠÍ MĚSTA</a:t>
            </a:r>
          </a:p>
        </p:txBody>
      </p:sp>
      <p:pic>
        <p:nvPicPr>
          <p:cNvPr id="130057" name="Picture 9" descr="File:Melbourne CBD (View from the top of Shrine of Remembrance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476250"/>
            <a:ext cx="5038725" cy="3341688"/>
          </a:xfrm>
          <a:prstGeom prst="rect">
            <a:avLst/>
          </a:prstGeom>
          <a:noFill/>
        </p:spPr>
      </p:pic>
      <p:sp>
        <p:nvSpPr>
          <p:cNvPr id="130058" name="Rectangle 10"/>
          <p:cNvSpPr>
            <a:spLocks noChangeArrowheads="1"/>
          </p:cNvSpPr>
          <p:nvPr/>
        </p:nvSpPr>
        <p:spPr bwMode="auto">
          <a:xfrm>
            <a:off x="107950" y="37893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17</a:t>
            </a:r>
          </a:p>
        </p:txBody>
      </p:sp>
      <p:pic>
        <p:nvPicPr>
          <p:cNvPr id="130064" name="Picture 16" descr="File:Brisbane CBDandS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1341438"/>
            <a:ext cx="3789363" cy="2708275"/>
          </a:xfrm>
          <a:prstGeom prst="rect">
            <a:avLst/>
          </a:prstGeom>
          <a:noFill/>
        </p:spPr>
      </p:pic>
      <p:sp>
        <p:nvSpPr>
          <p:cNvPr id="130065" name="Rectangle 17"/>
          <p:cNvSpPr>
            <a:spLocks noChangeArrowheads="1"/>
          </p:cNvSpPr>
          <p:nvPr/>
        </p:nvSpPr>
        <p:spPr bwMode="auto">
          <a:xfrm>
            <a:off x="4572000" y="37893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18</a:t>
            </a:r>
          </a:p>
        </p:txBody>
      </p:sp>
      <p:pic>
        <p:nvPicPr>
          <p:cNvPr id="130067" name="Picture 19" descr="File:WesternAustralianMuseum1 gobeir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450" y="4868863"/>
            <a:ext cx="7835900" cy="1949450"/>
          </a:xfrm>
          <a:prstGeom prst="rect">
            <a:avLst/>
          </a:prstGeom>
          <a:noFill/>
        </p:spPr>
      </p:pic>
      <p:sp>
        <p:nvSpPr>
          <p:cNvPr id="130068" name="Rectangle 20"/>
          <p:cNvSpPr>
            <a:spLocks noChangeArrowheads="1"/>
          </p:cNvSpPr>
          <p:nvPr/>
        </p:nvSpPr>
        <p:spPr bwMode="auto">
          <a:xfrm>
            <a:off x="611188" y="65833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solidFill>
                  <a:srgbClr val="00CC00"/>
                </a:solidFill>
              </a:rPr>
              <a:t>NEJVĚTŠÍ MĚSTA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412875"/>
            <a:ext cx="7632700" cy="5032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    Největším městem Austrálie je Sydney</a:t>
            </a:r>
          </a:p>
        </p:txBody>
      </p:sp>
      <p:pic>
        <p:nvPicPr>
          <p:cNvPr id="129033" name="Picture 9" descr="File:Sydney Opera House - Dec 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916113"/>
            <a:ext cx="8281987" cy="4575175"/>
          </a:xfrm>
          <a:prstGeom prst="rect">
            <a:avLst/>
          </a:prstGeom>
          <a:noFill/>
        </p:spPr>
      </p:pic>
      <p:sp>
        <p:nvSpPr>
          <p:cNvPr id="129035" name="Rectangle 11"/>
          <p:cNvSpPr>
            <a:spLocks noChangeArrowheads="1"/>
          </p:cNvSpPr>
          <p:nvPr/>
        </p:nvSpPr>
        <p:spPr bwMode="auto">
          <a:xfrm>
            <a:off x="395288" y="64531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16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0"/>
            <a:ext cx="8229600" cy="1384300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rgbClr val="00CC00"/>
                </a:solidFill>
              </a:rPr>
              <a:t>Sydney</a:t>
            </a:r>
            <a:endParaRPr lang="cs-CZ" sz="4000" dirty="0">
              <a:solidFill>
                <a:srgbClr val="00CC00"/>
              </a:solidFill>
            </a:endParaRPr>
          </a:p>
        </p:txBody>
      </p:sp>
      <p:pic>
        <p:nvPicPr>
          <p:cNvPr id="28679" name="Picture 7" descr="Sydney_Harbour_Bridge_from_the_ai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054100"/>
            <a:ext cx="8207375" cy="5446713"/>
          </a:xfrm>
          <a:prstGeom prst="rect">
            <a:avLst/>
          </a:prstGeom>
          <a:noFill/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39750" y="6216650"/>
            <a:ext cx="2838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600">
                <a:latin typeface="Times New Roman" pitchFamily="18" charset="0"/>
              </a:rPr>
              <a:t>Harbor Bridge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8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Sydney_Opera_House_Sails_edit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03288"/>
            <a:ext cx="8424863" cy="5568950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2195513" y="188913"/>
            <a:ext cx="4657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>
                <a:latin typeface="Times New Roman" pitchFamily="18" charset="0"/>
              </a:rPr>
              <a:t>Státní opera v Sydney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2" descr="C:\Documents and Settings\cj\Bureau\Australie\Sydn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93763"/>
          </a:xfrm>
        </p:spPr>
        <p:txBody>
          <a:bodyPr/>
          <a:lstStyle/>
          <a:p>
            <a:pPr algn="l"/>
            <a:r>
              <a:rPr lang="cs-CZ" sz="4000" b="1">
                <a:solidFill>
                  <a:srgbClr val="00CC00"/>
                </a:solidFill>
              </a:rPr>
              <a:t>POVRCH</a:t>
            </a:r>
          </a:p>
        </p:txBody>
      </p:sp>
      <p:pic>
        <p:nvPicPr>
          <p:cNvPr id="120837" name="Picture 5" descr="File:Simpsondeser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81075"/>
            <a:ext cx="5688013" cy="4265613"/>
          </a:xfrm>
          <a:prstGeom prst="rect">
            <a:avLst/>
          </a:prstGeom>
          <a:noFill/>
        </p:spPr>
      </p:pic>
      <p:sp>
        <p:nvSpPr>
          <p:cNvPr id="1208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5516563"/>
            <a:ext cx="8964613" cy="7588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cs-CZ" sz="2400" b="1">
                <a:solidFill>
                  <a:schemeClr val="tx2"/>
                </a:solidFill>
                <a:latin typeface="Arial" charset="0"/>
              </a:rPr>
              <a:t>    </a:t>
            </a:r>
            <a:r>
              <a:rPr lang="cs-CZ" sz="2400">
                <a:latin typeface="Arial" charset="0"/>
              </a:rPr>
              <a:t>Pouště vyplňují většinu povrchu. Nejvíce se nacházejí ve vnitrozemí státu. – Simpsonova poušť, Gibsonova poušť, Velká písečná poušť, Viktroiina poušť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179388" y="5229225"/>
            <a:ext cx="53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</a:t>
            </a:r>
          </a:p>
        </p:txBody>
      </p:sp>
      <p:pic>
        <p:nvPicPr>
          <p:cNvPr id="120841" name="Picture 9" descr="File:The Pinnacles-LaRuth-2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981075"/>
            <a:ext cx="2865437" cy="4297363"/>
          </a:xfrm>
          <a:prstGeom prst="rect">
            <a:avLst/>
          </a:prstGeom>
          <a:noFill/>
        </p:spPr>
      </p:pic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6011863" y="5229225"/>
            <a:ext cx="5397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5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833438"/>
          </a:xfrm>
        </p:spPr>
        <p:txBody>
          <a:bodyPr/>
          <a:lstStyle/>
          <a:p>
            <a:r>
              <a:rPr lang="cs-CZ" dirty="0">
                <a:solidFill>
                  <a:srgbClr val="00CC00"/>
                </a:solidFill>
                <a:latin typeface="Times New Roman" pitchFamily="18" charset="0"/>
              </a:rPr>
              <a:t>Melbourne</a:t>
            </a:r>
            <a:r>
              <a:rPr lang="cs-CZ" dirty="0">
                <a:latin typeface="Times New Roman" pitchFamily="18" charset="0"/>
              </a:rPr>
              <a:t> </a:t>
            </a:r>
          </a:p>
        </p:txBody>
      </p:sp>
      <p:pic>
        <p:nvPicPr>
          <p:cNvPr id="49158" name="Picture 2" descr="C:\Documents and Settings\cj\Bureau\Australie\premier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472" y="809625"/>
            <a:ext cx="8062912" cy="6048375"/>
          </a:xfrm>
          <a:noFill/>
          <a:ln/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762500" cy="703262"/>
          </a:xfrm>
        </p:spPr>
        <p:txBody>
          <a:bodyPr/>
          <a:lstStyle/>
          <a:p>
            <a:r>
              <a:rPr lang="cs-CZ" sz="3600" b="1">
                <a:solidFill>
                  <a:srgbClr val="00CC00"/>
                </a:solidFill>
              </a:rPr>
              <a:t>HOSPODÁŘSTVÍ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712200" cy="16573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200" dirty="0" smtClean="0"/>
              <a:t>Vyspělý </a:t>
            </a:r>
            <a:r>
              <a:rPr lang="cs-CZ" sz="2200" dirty="0"/>
              <a:t>stát.</a:t>
            </a:r>
          </a:p>
          <a:p>
            <a:pPr>
              <a:lnSpc>
                <a:spcPct val="80000"/>
              </a:lnSpc>
            </a:pPr>
            <a:r>
              <a:rPr lang="cs-CZ" sz="2200" dirty="0" smtClean="0"/>
              <a:t>obrovské </a:t>
            </a:r>
            <a:r>
              <a:rPr lang="cs-CZ" sz="2200" dirty="0"/>
              <a:t>zásoby nerostného bohatství (těží černé uhlí, železnou rudu, ropu, bauxit, zlato (3. na světě). Na obr. 22 je oblast těžby černého uhlí podél vodní nádrže </a:t>
            </a:r>
            <a:r>
              <a:rPr lang="cs-CZ" sz="2200" dirty="0" err="1"/>
              <a:t>Midland</a:t>
            </a:r>
            <a:r>
              <a:rPr lang="cs-CZ" sz="2200" dirty="0"/>
              <a:t>.</a:t>
            </a:r>
          </a:p>
          <a:p>
            <a:pPr>
              <a:lnSpc>
                <a:spcPct val="80000"/>
              </a:lnSpc>
            </a:pPr>
            <a:r>
              <a:rPr lang="cs-CZ" sz="2200" dirty="0"/>
              <a:t>Zaměřuje se na zemědělství a průmysl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2200" dirty="0"/>
          </a:p>
        </p:txBody>
      </p:sp>
      <p:pic>
        <p:nvPicPr>
          <p:cNvPr id="132101" name="Picture 5" descr="File:Midland Workshops Coal Dam, Western Austral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052513"/>
            <a:ext cx="5754688" cy="3813175"/>
          </a:xfrm>
          <a:prstGeom prst="rect">
            <a:avLst/>
          </a:prstGeom>
          <a:noFill/>
        </p:spPr>
      </p:pic>
      <p:sp>
        <p:nvSpPr>
          <p:cNvPr id="132102" name="Rectangle 6"/>
          <p:cNvSpPr>
            <a:spLocks noChangeArrowheads="1"/>
          </p:cNvSpPr>
          <p:nvPr/>
        </p:nvSpPr>
        <p:spPr bwMode="auto">
          <a:xfrm>
            <a:off x="5148263" y="48688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22</a:t>
            </a:r>
          </a:p>
        </p:txBody>
      </p:sp>
      <p:pic>
        <p:nvPicPr>
          <p:cNvPr id="132104" name="Picture 8" descr="File:Iron ore unloaders, Birkenhead 19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1052513"/>
            <a:ext cx="2592387" cy="3816350"/>
          </a:xfrm>
          <a:prstGeom prst="rect">
            <a:avLst/>
          </a:prstGeom>
          <a:noFill/>
        </p:spPr>
      </p:pic>
      <p:sp>
        <p:nvSpPr>
          <p:cNvPr id="132105" name="Rectangle 9"/>
          <p:cNvSpPr>
            <a:spLocks noChangeArrowheads="1"/>
          </p:cNvSpPr>
          <p:nvPr/>
        </p:nvSpPr>
        <p:spPr bwMode="auto">
          <a:xfrm>
            <a:off x="8243888" y="49418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23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20713"/>
            <a:ext cx="4249737" cy="2663825"/>
          </a:xfrm>
        </p:spPr>
        <p:txBody>
          <a:bodyPr/>
          <a:lstStyle/>
          <a:p>
            <a:r>
              <a:rPr lang="cs-CZ" sz="2200" dirty="0"/>
              <a:t>    </a:t>
            </a:r>
            <a:r>
              <a:rPr lang="cs-CZ" sz="2200" dirty="0" smtClean="0"/>
              <a:t>Orná </a:t>
            </a:r>
            <a:r>
              <a:rPr lang="cs-CZ" sz="2200" dirty="0"/>
              <a:t>půda zaujímá pouze 6,5% celkové půdy, přesto se ve velkém sklízí obiloviny, brambory, bavlna, luštěniny, ovoce a zelenina….</a:t>
            </a:r>
          </a:p>
          <a:p>
            <a:r>
              <a:rPr lang="cs-CZ" sz="2200" dirty="0"/>
              <a:t>    Austrálie je první na světě v počtu odchovu ovcí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00563" y="277813"/>
            <a:ext cx="4186237" cy="1143000"/>
          </a:xfrm>
          <a:noFill/>
          <a:ln/>
        </p:spPr>
        <p:txBody>
          <a:bodyPr/>
          <a:lstStyle/>
          <a:p>
            <a:r>
              <a:rPr lang="cs-CZ" sz="3600" b="1">
                <a:solidFill>
                  <a:srgbClr val="00CC00"/>
                </a:solidFill>
              </a:rPr>
              <a:t>HOSPODÁŘSTVÍ</a:t>
            </a:r>
          </a:p>
        </p:txBody>
      </p:sp>
      <p:pic>
        <p:nvPicPr>
          <p:cNvPr id="133126" name="Picture 6" descr="File:Prime lamb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141663"/>
            <a:ext cx="4741862" cy="3560762"/>
          </a:xfrm>
          <a:prstGeom prst="rect">
            <a:avLst/>
          </a:prstGeom>
          <a:noFill/>
        </p:spPr>
      </p:pic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0" y="6453188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24</a:t>
            </a:r>
          </a:p>
        </p:txBody>
      </p:sp>
      <p:pic>
        <p:nvPicPr>
          <p:cNvPr id="133129" name="Picture 9" descr="File:Flock of shee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1916113"/>
            <a:ext cx="3108325" cy="4724400"/>
          </a:xfrm>
          <a:prstGeom prst="rect">
            <a:avLst/>
          </a:prstGeom>
          <a:noFill/>
        </p:spPr>
      </p:pic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5364163" y="6381750"/>
            <a:ext cx="6159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25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solidFill>
                  <a:srgbClr val="00CC00"/>
                </a:solidFill>
              </a:rPr>
              <a:t>HOSPODÁŘSTVÍ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5316538"/>
            <a:ext cx="8507413" cy="154146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/>
              <a:t>   Z dopravy má velký význam letecká doprava. Především kvůli překonávání dlouhých vzdáleností. Mezi dvě typické australské společnosti patří Quantas a Virgin Australia.</a:t>
            </a:r>
          </a:p>
          <a:p>
            <a:pPr>
              <a:buFont typeface="Wingdings" pitchFamily="2" charset="2"/>
              <a:buNone/>
            </a:pPr>
            <a:r>
              <a:rPr lang="cs-CZ" sz="2200"/>
              <a:t>   Vyrábí zde však i automobilka Holden</a:t>
            </a:r>
          </a:p>
          <a:p>
            <a:pPr>
              <a:buFont typeface="Wingdings" pitchFamily="2" charset="2"/>
              <a:buNone/>
            </a:pPr>
            <a:endParaRPr lang="cs-CZ" sz="2200"/>
          </a:p>
        </p:txBody>
      </p:sp>
      <p:pic>
        <p:nvPicPr>
          <p:cNvPr id="134149" name="Picture 5" descr="File:VHFV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73238"/>
            <a:ext cx="4679950" cy="3130550"/>
          </a:xfrm>
          <a:prstGeom prst="rect">
            <a:avLst/>
          </a:prstGeom>
          <a:noFill/>
        </p:spPr>
      </p:pic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179388" y="4868863"/>
            <a:ext cx="6159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26</a:t>
            </a:r>
          </a:p>
        </p:txBody>
      </p:sp>
      <p:pic>
        <p:nvPicPr>
          <p:cNvPr id="134152" name="Picture 8" descr="File:Holden brough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492375"/>
            <a:ext cx="3881438" cy="2397125"/>
          </a:xfrm>
          <a:prstGeom prst="rect">
            <a:avLst/>
          </a:prstGeom>
          <a:noFill/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5076825" y="4868863"/>
            <a:ext cx="719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27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3683000" cy="919162"/>
          </a:xfrm>
        </p:spPr>
        <p:txBody>
          <a:bodyPr/>
          <a:lstStyle/>
          <a:p>
            <a:r>
              <a:rPr lang="cs-CZ" sz="3600" b="1">
                <a:solidFill>
                  <a:srgbClr val="00CC00"/>
                </a:solidFill>
              </a:rPr>
              <a:t>ZAJÍMAVOSTI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12875"/>
            <a:ext cx="4824413" cy="46085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000"/>
              <a:t>     </a:t>
            </a:r>
            <a:r>
              <a:rPr lang="cs-CZ" sz="1800"/>
              <a:t>australská zbraň i ozdoba- bumerang (Aboriginals jej stále používají k lovu)</a:t>
            </a:r>
          </a:p>
          <a:p>
            <a:pPr>
              <a:buFont typeface="Wingdings" pitchFamily="2" charset="2"/>
              <a:buNone/>
            </a:pPr>
            <a:r>
              <a:rPr lang="cs-CZ" sz="1800"/>
              <a:t>    na australském znaku poznáme místní endemity…</a:t>
            </a:r>
          </a:p>
          <a:p>
            <a:pPr>
              <a:buFont typeface="Wingdings" pitchFamily="2" charset="2"/>
              <a:buNone/>
            </a:pPr>
            <a:r>
              <a:rPr lang="cs-CZ" sz="1800"/>
              <a:t>	nebezpečím pobřežních oblastí je bílý žralok</a:t>
            </a:r>
          </a:p>
          <a:p>
            <a:pPr>
              <a:buFont typeface="Wingdings" pitchFamily="2" charset="2"/>
              <a:buNone/>
            </a:pPr>
            <a:endParaRPr lang="cs-CZ" sz="1800"/>
          </a:p>
          <a:p>
            <a:pPr>
              <a:buFont typeface="Wingdings" pitchFamily="2" charset="2"/>
              <a:buNone/>
            </a:pPr>
            <a:endParaRPr lang="cs-CZ" sz="2000"/>
          </a:p>
        </p:txBody>
      </p:sp>
      <p:pic>
        <p:nvPicPr>
          <p:cNvPr id="135173" name="Picture 5" descr="File:Tut bumerang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404813"/>
            <a:ext cx="4603750" cy="2790825"/>
          </a:xfrm>
          <a:prstGeom prst="rect">
            <a:avLst/>
          </a:prstGeom>
          <a:noFill/>
        </p:spPr>
      </p:pic>
      <p:sp>
        <p:nvSpPr>
          <p:cNvPr id="135174" name="Rectangle 6"/>
          <p:cNvSpPr>
            <a:spLocks noChangeArrowheads="1"/>
          </p:cNvSpPr>
          <p:nvPr/>
        </p:nvSpPr>
        <p:spPr bwMode="auto">
          <a:xfrm>
            <a:off x="4356100" y="3141663"/>
            <a:ext cx="719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28</a:t>
            </a:r>
          </a:p>
        </p:txBody>
      </p:sp>
      <p:pic>
        <p:nvPicPr>
          <p:cNvPr id="135176" name="Picture 8" descr="Soubor:Australian Coat of Arm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573463"/>
            <a:ext cx="3629025" cy="2801937"/>
          </a:xfrm>
          <a:prstGeom prst="rect">
            <a:avLst/>
          </a:prstGeom>
          <a:noFill/>
        </p:spPr>
      </p:pic>
      <p:sp>
        <p:nvSpPr>
          <p:cNvPr id="135177" name="Rectangle 9"/>
          <p:cNvSpPr>
            <a:spLocks noChangeArrowheads="1"/>
          </p:cNvSpPr>
          <p:nvPr/>
        </p:nvSpPr>
        <p:spPr bwMode="auto">
          <a:xfrm>
            <a:off x="250825" y="6165850"/>
            <a:ext cx="719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29</a:t>
            </a:r>
          </a:p>
        </p:txBody>
      </p:sp>
      <p:pic>
        <p:nvPicPr>
          <p:cNvPr id="135179" name="Picture 11" descr="File:White shar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429000"/>
            <a:ext cx="4537075" cy="3159125"/>
          </a:xfrm>
          <a:prstGeom prst="rect">
            <a:avLst/>
          </a:prstGeom>
          <a:noFill/>
        </p:spPr>
      </p:pic>
      <p:sp>
        <p:nvSpPr>
          <p:cNvPr id="135180" name="Rectangle 12"/>
          <p:cNvSpPr>
            <a:spLocks noChangeArrowheads="1"/>
          </p:cNvSpPr>
          <p:nvPr/>
        </p:nvSpPr>
        <p:spPr bwMode="auto">
          <a:xfrm>
            <a:off x="3708400" y="6381750"/>
            <a:ext cx="719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30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49700" y="0"/>
            <a:ext cx="5194300" cy="1143000"/>
          </a:xfrm>
        </p:spPr>
        <p:txBody>
          <a:bodyPr/>
          <a:lstStyle/>
          <a:p>
            <a:r>
              <a:rPr lang="cs-CZ" sz="3800" b="1">
                <a:solidFill>
                  <a:srgbClr val="00CC00"/>
                </a:solidFill>
              </a:rPr>
              <a:t>ZAJÍMAVOSTI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52975" y="981075"/>
            <a:ext cx="4391025" cy="20891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200"/>
              <a:t>Mezi oblíbené sporty patří Ragby.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200"/>
              <a:t>  Pravidelně se zde jezdí i velká cena Austrálie (formule 1).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200"/>
              <a:t>  V Melbourne se koná tenisový grand slam Australian Open.</a:t>
            </a:r>
          </a:p>
        </p:txBody>
      </p:sp>
      <p:pic>
        <p:nvPicPr>
          <p:cNvPr id="136197" name="Picture 5" descr="File:US Navy 090705-N-6720T-024 Sailors from rugby team of the aircraft carrier USS George Washington (CVN 73) play against the Palmyra Rugby Union during a port visit to Perth and Fremantle, Austral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457700" cy="3181350"/>
          </a:xfrm>
          <a:prstGeom prst="rect">
            <a:avLst/>
          </a:prstGeom>
          <a:noFill/>
        </p:spPr>
      </p:pic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179388" y="3429000"/>
            <a:ext cx="719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31</a:t>
            </a:r>
          </a:p>
        </p:txBody>
      </p:sp>
      <p:pic>
        <p:nvPicPr>
          <p:cNvPr id="136200" name="Picture 8" descr="File:Brianti Australian Open 2009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2852738"/>
            <a:ext cx="2200275" cy="3860800"/>
          </a:xfrm>
          <a:prstGeom prst="rect">
            <a:avLst/>
          </a:prstGeom>
          <a:noFill/>
        </p:spPr>
      </p:pic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6011863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33</a:t>
            </a:r>
          </a:p>
        </p:txBody>
      </p:sp>
      <p:pic>
        <p:nvPicPr>
          <p:cNvPr id="136203" name="Picture 11" descr="File:Michael Schumacher 2006 Britai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89363"/>
            <a:ext cx="6048375" cy="2517775"/>
          </a:xfrm>
          <a:prstGeom prst="rect">
            <a:avLst/>
          </a:prstGeom>
          <a:noFill/>
        </p:spPr>
      </p:pic>
      <p:sp>
        <p:nvSpPr>
          <p:cNvPr id="136204" name="Rectangle 12"/>
          <p:cNvSpPr>
            <a:spLocks noChangeArrowheads="1"/>
          </p:cNvSpPr>
          <p:nvPr/>
        </p:nvSpPr>
        <p:spPr bwMode="auto">
          <a:xfrm>
            <a:off x="179388" y="6308725"/>
            <a:ext cx="7191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32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57338"/>
            <a:ext cx="4787900" cy="12969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/>
              <a:t>   Do Australské kuchyně patří např. jehněčí nožičky (obr. 34) nebo třeba klokaní maso (obr. 35).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5148263" y="277813"/>
            <a:ext cx="3538537" cy="1143000"/>
          </a:xfrm>
          <a:noFill/>
          <a:ln/>
        </p:spPr>
        <p:txBody>
          <a:bodyPr/>
          <a:lstStyle/>
          <a:p>
            <a:pPr algn="r"/>
            <a:r>
              <a:rPr lang="cs-CZ" sz="3800" b="1">
                <a:solidFill>
                  <a:srgbClr val="00CC00"/>
                </a:solidFill>
              </a:rPr>
              <a:t>ZAJÍMAVOSTI</a:t>
            </a:r>
          </a:p>
        </p:txBody>
      </p:sp>
      <p:pic>
        <p:nvPicPr>
          <p:cNvPr id="137224" name="Picture 8" descr="File:Souris d'agne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284538"/>
            <a:ext cx="4276725" cy="3208337"/>
          </a:xfrm>
          <a:prstGeom prst="rect">
            <a:avLst/>
          </a:prstGeom>
          <a:noFill/>
        </p:spPr>
      </p:pic>
      <p:sp>
        <p:nvSpPr>
          <p:cNvPr id="137227" name="Rectangle 11"/>
          <p:cNvSpPr>
            <a:spLocks noChangeArrowheads="1"/>
          </p:cNvSpPr>
          <p:nvPr/>
        </p:nvSpPr>
        <p:spPr bwMode="auto">
          <a:xfrm>
            <a:off x="10795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34</a:t>
            </a:r>
          </a:p>
        </p:txBody>
      </p:sp>
      <p:sp>
        <p:nvSpPr>
          <p:cNvPr id="137230" name="Rectangle 14"/>
          <p:cNvSpPr>
            <a:spLocks noChangeArrowheads="1"/>
          </p:cNvSpPr>
          <p:nvPr/>
        </p:nvSpPr>
        <p:spPr bwMode="auto">
          <a:xfrm>
            <a:off x="8243888" y="55895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35</a:t>
            </a:r>
          </a:p>
        </p:txBody>
      </p:sp>
      <p:pic>
        <p:nvPicPr>
          <p:cNvPr id="137232" name="Picture 16" descr="File:Kangaroo stea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276475"/>
            <a:ext cx="4214812" cy="3371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114800" cy="1143000"/>
          </a:xfrm>
        </p:spPr>
        <p:txBody>
          <a:bodyPr/>
          <a:lstStyle/>
          <a:p>
            <a:pPr algn="l"/>
            <a:r>
              <a:rPr lang="cs-CZ" sz="4200" b="1">
                <a:solidFill>
                  <a:srgbClr val="00CC00"/>
                </a:solidFill>
              </a:rPr>
              <a:t>ZAJÍMAVOSTI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16463" y="620713"/>
            <a:ext cx="4330700" cy="11080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200"/>
              <a:t>    Sucho a některé vyprahlé oblasti způsobují časté požáry.</a:t>
            </a:r>
          </a:p>
        </p:txBody>
      </p:sp>
      <p:pic>
        <p:nvPicPr>
          <p:cNvPr id="138245" name="Picture 5" descr="File:Forest fire pl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7620000" cy="2543175"/>
          </a:xfrm>
          <a:prstGeom prst="rect">
            <a:avLst/>
          </a:prstGeom>
          <a:noFill/>
        </p:spPr>
      </p:pic>
      <p:sp>
        <p:nvSpPr>
          <p:cNvPr id="138246" name="Rectangle 6"/>
          <p:cNvSpPr>
            <a:spLocks noChangeArrowheads="1"/>
          </p:cNvSpPr>
          <p:nvPr/>
        </p:nvSpPr>
        <p:spPr bwMode="auto">
          <a:xfrm>
            <a:off x="179388" y="371633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36</a:t>
            </a:r>
          </a:p>
        </p:txBody>
      </p:sp>
      <p:sp>
        <p:nvSpPr>
          <p:cNvPr id="138249" name="Rectangle 9"/>
          <p:cNvSpPr>
            <a:spLocks noChangeArrowheads="1"/>
          </p:cNvSpPr>
          <p:nvPr/>
        </p:nvSpPr>
        <p:spPr bwMode="auto">
          <a:xfrm>
            <a:off x="4500563" y="638175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38</a:t>
            </a:r>
          </a:p>
        </p:txBody>
      </p:sp>
      <p:pic>
        <p:nvPicPr>
          <p:cNvPr id="138253" name="Picture 13" descr="File:Road Train Austral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149725"/>
            <a:ext cx="3378200" cy="2533650"/>
          </a:xfrm>
          <a:prstGeom prst="rect">
            <a:avLst/>
          </a:prstGeom>
          <a:noFill/>
        </p:spPr>
      </p:pic>
      <p:sp>
        <p:nvSpPr>
          <p:cNvPr id="138254" name="Rectangle 14"/>
          <p:cNvSpPr>
            <a:spLocks noChangeArrowheads="1"/>
          </p:cNvSpPr>
          <p:nvPr/>
        </p:nvSpPr>
        <p:spPr bwMode="auto">
          <a:xfrm>
            <a:off x="539750" y="62372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37</a:t>
            </a:r>
          </a:p>
        </p:txBody>
      </p:sp>
      <p:sp>
        <p:nvSpPr>
          <p:cNvPr id="138255" name="Rectangle 15"/>
          <p:cNvSpPr>
            <a:spLocks noChangeArrowheads="1"/>
          </p:cNvSpPr>
          <p:nvPr/>
        </p:nvSpPr>
        <p:spPr bwMode="auto">
          <a:xfrm>
            <a:off x="2484438" y="5300663"/>
            <a:ext cx="20875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    V Austrálii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cs-CZ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  se jezdí vlevo</a:t>
            </a:r>
          </a:p>
        </p:txBody>
      </p:sp>
      <p:pic>
        <p:nvPicPr>
          <p:cNvPr id="138259" name="Picture 19" descr="File:Au.roundabout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2988" y="5157788"/>
            <a:ext cx="1081087" cy="958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496300" cy="7207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cs-CZ" sz="2400" b="1">
                <a:solidFill>
                  <a:srgbClr val="00CC00"/>
                </a:solidFill>
              </a:rPr>
              <a:t>a závěrem několik zajímavých fotografií z Austrálie…</a:t>
            </a:r>
          </a:p>
        </p:txBody>
      </p:sp>
      <p:pic>
        <p:nvPicPr>
          <p:cNvPr id="139269" name="Picture 5" descr="File:Beach panorama - lakes entranc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908050"/>
            <a:ext cx="7265987" cy="3178175"/>
          </a:xfrm>
          <a:prstGeom prst="rect">
            <a:avLst/>
          </a:prstGeom>
          <a:noFill/>
        </p:spPr>
      </p:pic>
      <p:sp>
        <p:nvSpPr>
          <p:cNvPr id="139270" name="Rectangle 6"/>
          <p:cNvSpPr>
            <a:spLocks noChangeArrowheads="1"/>
          </p:cNvSpPr>
          <p:nvPr/>
        </p:nvSpPr>
        <p:spPr bwMode="auto">
          <a:xfrm>
            <a:off x="539750" y="386080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39</a:t>
            </a:r>
          </a:p>
        </p:txBody>
      </p:sp>
      <p:pic>
        <p:nvPicPr>
          <p:cNvPr id="139274" name="Picture 10" descr="File:Little River Go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221163"/>
            <a:ext cx="4884738" cy="2546350"/>
          </a:xfrm>
          <a:prstGeom prst="rect">
            <a:avLst/>
          </a:prstGeom>
          <a:noFill/>
        </p:spPr>
      </p:pic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521970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40</a:t>
            </a:r>
          </a:p>
        </p:txBody>
      </p:sp>
      <p:pic>
        <p:nvPicPr>
          <p:cNvPr id="139277" name="Picture 13" descr="File:Australia.sv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4149725"/>
            <a:ext cx="2863850" cy="2592388"/>
          </a:xfrm>
          <a:prstGeom prst="rect">
            <a:avLst/>
          </a:prstGeom>
          <a:noFill/>
        </p:spPr>
      </p:pic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817245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41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5" name="Picture 7" descr="File:1abluemountainspano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404813"/>
            <a:ext cx="7705725" cy="2005012"/>
          </a:xfrm>
          <a:prstGeom prst="rect">
            <a:avLst/>
          </a:prstGeom>
          <a:noFill/>
        </p:spPr>
      </p:pic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395288" y="2205038"/>
            <a:ext cx="649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42</a:t>
            </a:r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250825" y="594995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43</a:t>
            </a:r>
          </a:p>
        </p:txBody>
      </p:sp>
      <p:pic>
        <p:nvPicPr>
          <p:cNvPr id="140303" name="Picture 15" descr="File:Nullabor Plain With Tre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2636838"/>
            <a:ext cx="6034088" cy="4021137"/>
          </a:xfrm>
          <a:prstGeom prst="rect">
            <a:avLst/>
          </a:prstGeom>
          <a:noFill/>
        </p:spPr>
      </p:pic>
      <p:sp>
        <p:nvSpPr>
          <p:cNvPr id="140304" name="Rectangle 16"/>
          <p:cNvSpPr>
            <a:spLocks noChangeArrowheads="1"/>
          </p:cNvSpPr>
          <p:nvPr/>
        </p:nvSpPr>
        <p:spPr bwMode="auto">
          <a:xfrm>
            <a:off x="2124075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44</a:t>
            </a:r>
          </a:p>
        </p:txBody>
      </p:sp>
      <p:pic>
        <p:nvPicPr>
          <p:cNvPr id="140310" name="Picture 22" descr="File:Australia-orb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24400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3251200" cy="1143000"/>
          </a:xfrm>
        </p:spPr>
        <p:txBody>
          <a:bodyPr/>
          <a:lstStyle/>
          <a:p>
            <a:r>
              <a:rPr lang="cs-CZ" b="1">
                <a:solidFill>
                  <a:srgbClr val="00CC00"/>
                </a:solidFill>
              </a:rPr>
              <a:t>POVRCH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589588"/>
            <a:ext cx="8964613" cy="11176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cs-CZ" sz="2400">
                <a:latin typeface="Arial" charset="0"/>
              </a:rPr>
              <a:t>   Ve středu státu se nachází Ayers Rock (Uluru, Červená skála), velký symbol a srdce Austrálie. Monolit je 3,4 km dlouhý a 5 km hluboký. </a:t>
            </a:r>
          </a:p>
        </p:txBody>
      </p:sp>
      <p:pic>
        <p:nvPicPr>
          <p:cNvPr id="124933" name="Picture 5" descr="File:Aerial Kata Tjuta olgas47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88913"/>
            <a:ext cx="4114800" cy="2667000"/>
          </a:xfrm>
          <a:prstGeom prst="rect">
            <a:avLst/>
          </a:prstGeom>
          <a:noFill/>
        </p:spPr>
      </p:pic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8388350" y="285273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6</a:t>
            </a:r>
          </a:p>
        </p:txBody>
      </p:sp>
      <p:pic>
        <p:nvPicPr>
          <p:cNvPr id="12493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420938"/>
            <a:ext cx="626586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6443663" y="50847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 descr="File:Sydney Harbour Bridge from the ai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5888"/>
            <a:ext cx="5040312" cy="3344862"/>
          </a:xfrm>
          <a:prstGeom prst="rect">
            <a:avLst/>
          </a:prstGeom>
          <a:noFill/>
        </p:spPr>
      </p:pic>
      <p:sp>
        <p:nvSpPr>
          <p:cNvPr id="141318" name="Rectangle 6"/>
          <p:cNvSpPr>
            <a:spLocks noChangeArrowheads="1"/>
          </p:cNvSpPr>
          <p:nvPr/>
        </p:nvSpPr>
        <p:spPr bwMode="auto">
          <a:xfrm>
            <a:off x="0" y="328453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45</a:t>
            </a:r>
          </a:p>
        </p:txBody>
      </p:sp>
      <p:pic>
        <p:nvPicPr>
          <p:cNvPr id="141322" name="Picture 10" descr="File:ParlTriang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3500438"/>
            <a:ext cx="4386263" cy="3289300"/>
          </a:xfrm>
          <a:prstGeom prst="rect">
            <a:avLst/>
          </a:prstGeom>
          <a:noFill/>
        </p:spPr>
      </p:pic>
      <p:sp>
        <p:nvSpPr>
          <p:cNvPr id="141323" name="Rectangle 11"/>
          <p:cNvSpPr>
            <a:spLocks noChangeArrowheads="1"/>
          </p:cNvSpPr>
          <p:nvPr/>
        </p:nvSpPr>
        <p:spPr bwMode="auto">
          <a:xfrm>
            <a:off x="323850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46</a:t>
            </a:r>
          </a:p>
        </p:txBody>
      </p:sp>
      <p:pic>
        <p:nvPicPr>
          <p:cNvPr id="141331" name="Picture 19" descr="File:Centre Point Tower In Sydney Edi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908050"/>
            <a:ext cx="2400300" cy="5715000"/>
          </a:xfrm>
          <a:prstGeom prst="rect">
            <a:avLst/>
          </a:prstGeom>
          <a:noFill/>
        </p:spPr>
      </p:pic>
      <p:sp>
        <p:nvSpPr>
          <p:cNvPr id="141332" name="Rectangle 20"/>
          <p:cNvSpPr>
            <a:spLocks noChangeArrowheads="1"/>
          </p:cNvSpPr>
          <p:nvPr/>
        </p:nvSpPr>
        <p:spPr bwMode="auto">
          <a:xfrm>
            <a:off x="5795963" y="638175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47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179388" y="6453188"/>
            <a:ext cx="7207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48</a:t>
            </a:r>
          </a:p>
        </p:txBody>
      </p:sp>
      <p:pic>
        <p:nvPicPr>
          <p:cNvPr id="142342" name="Picture 6" descr="Sydney_taronga_zo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33375"/>
            <a:ext cx="7777162" cy="6327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15888"/>
            <a:ext cx="3887788" cy="461962"/>
          </a:xfrm>
        </p:spPr>
        <p:txBody>
          <a:bodyPr/>
          <a:lstStyle/>
          <a:p>
            <a:r>
              <a:rPr lang="cs-CZ" sz="1200"/>
              <a:t>SEZNAM POUŽITÝCH ODKAZŮ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76250"/>
            <a:ext cx="8512175" cy="61928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800"/>
              <a:t>Obr. 1 - </a:t>
            </a:r>
            <a:r>
              <a:rPr lang="cs-CZ" sz="800">
                <a:hlinkClick r:id="rId2"/>
              </a:rPr>
              <a:t>http://commons.wikimedia.org/wiki/File:Flag_of_Australia.svg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 – </a:t>
            </a:r>
            <a:r>
              <a:rPr lang="cs-CZ" sz="800">
                <a:hlinkClick r:id="rId3"/>
              </a:rPr>
              <a:t>http://commons.wikimedia.org/wiki/File:Kangaroo_Warning_Sign.svg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3- </a:t>
            </a:r>
            <a:r>
              <a:rPr lang="cs-CZ" sz="800">
                <a:hlinkClick r:id="rId4"/>
              </a:rPr>
              <a:t>http://commons.wikimedia.org/wiki/File:Australia_map.svg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4- </a:t>
            </a:r>
            <a:r>
              <a:rPr lang="cs-CZ" sz="800">
                <a:hlinkClick r:id="rId5"/>
              </a:rPr>
              <a:t>http://commons.wikimedia.org/wiki/File:Simpsondesert.jpg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5- </a:t>
            </a:r>
            <a:r>
              <a:rPr lang="cs-CZ" sz="800">
                <a:hlinkClick r:id="rId6"/>
              </a:rPr>
              <a:t>http://commons.wikimedia.org/wiki/File:The_Pinnacles-LaRuth-2006.jpg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6- </a:t>
            </a:r>
            <a:r>
              <a:rPr lang="cs-CZ" sz="800">
                <a:hlinkClick r:id="rId7"/>
              </a:rPr>
              <a:t>http://commons.wikimedia.org/wiki/File:Aerial_Kata_Tjuta_olgas4799.jpg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7- </a:t>
            </a:r>
            <a:r>
              <a:rPr lang="cs-CZ" sz="800">
                <a:hlinkClick r:id="rId8"/>
              </a:rPr>
              <a:t>http://commons.wikimedia.org/wiki/File:Uluru_Australia(1).jpg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8- </a:t>
            </a:r>
            <a:r>
              <a:rPr lang="cs-CZ" sz="800">
                <a:hlinkClick r:id="rId9"/>
              </a:rPr>
              <a:t>http://commons.wikimedia.org/wiki/File:Coral_Reef_aerial.png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9- </a:t>
            </a:r>
            <a:r>
              <a:rPr lang="cs-CZ" sz="800">
                <a:hlinkClick r:id="rId10"/>
              </a:rPr>
              <a:t>http://commons.wikimedia.org/wiki/File:Coral_Outcrop_Flynn_Reef.jpg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</a:t>
            </a:r>
            <a:r>
              <a:rPr lang="cs-CZ" sz="800">
                <a:latin typeface="Arial" charset="0"/>
              </a:rPr>
              <a:t>10 - </a:t>
            </a:r>
            <a:r>
              <a:rPr lang="cs-CZ" sz="800">
                <a:latin typeface="Arial" charset="0"/>
                <a:hlinkClick r:id="rId11"/>
              </a:rPr>
              <a:t>http://commons.wikimedia.org/wiki/File:Grey_Roo_with_Joey_SMC_2006.jpg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11- </a:t>
            </a:r>
            <a:r>
              <a:rPr lang="cs-CZ" sz="800">
                <a:latin typeface="Arial" charset="0"/>
                <a:hlinkClick r:id="rId12"/>
              </a:rPr>
              <a:t>http://commons.wikimedia.org/wiki/File:Australisk_fauna,_Kivi,_Nordisk_familjebok.jpg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12- </a:t>
            </a:r>
            <a:r>
              <a:rPr lang="cs-CZ" sz="800">
                <a:latin typeface="Arial" charset="0"/>
                <a:hlinkClick r:id="rId13"/>
              </a:rPr>
              <a:t>http://commons.wikimedia.org/wiki/File:Koala_climbing_tree.jpg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13-  </a:t>
            </a:r>
            <a:r>
              <a:rPr lang="cs-CZ" sz="800">
                <a:latin typeface="Arial" charset="0"/>
                <a:hlinkClick r:id="rId14"/>
              </a:rPr>
              <a:t>http://commons.wikimedia.org/wiki/File:Applebox.JPG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14- </a:t>
            </a:r>
            <a:r>
              <a:rPr lang="cs-CZ" sz="800">
                <a:latin typeface="Arial" charset="0"/>
                <a:hlinkClick r:id="rId15"/>
              </a:rPr>
              <a:t>http://commons.wikimedia.org/wiki/File:Australia_Aboriginal_Culture_011.jpg</a:t>
            </a:r>
            <a:r>
              <a:rPr lang="cs-CZ" sz="8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15-  </a:t>
            </a:r>
            <a:r>
              <a:rPr lang="cs-CZ" sz="800">
                <a:latin typeface="Arial" charset="0"/>
                <a:hlinkClick r:id="rId16"/>
              </a:rPr>
              <a:t>http://commons.wikimedia.org/wiki/File:Portrait_of_a_man_with_long_hair_and_painted_markings,_photograph_by_H._Basedow.jpg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16- </a:t>
            </a:r>
            <a:r>
              <a:rPr lang="cs-CZ" sz="800">
                <a:latin typeface="Arial" charset="0"/>
                <a:hlinkClick r:id="rId17"/>
              </a:rPr>
              <a:t>http://commons.wikimedia.org/wiki/File:Sydney_Opera_House_-_Dec_2008.jpg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17- </a:t>
            </a:r>
            <a:r>
              <a:rPr lang="cs-CZ" sz="800">
                <a:latin typeface="Arial" charset="0"/>
                <a:hlinkClick r:id="rId18"/>
              </a:rPr>
              <a:t>http://commons.wikimedia.org/wiki/File:Melbourne_CBD_(View_from_the_top_of_Shrine_of_Remembrance).jpg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18- </a:t>
            </a:r>
            <a:r>
              <a:rPr lang="cs-CZ" sz="800">
                <a:hlinkClick r:id="rId19"/>
              </a:rPr>
              <a:t>http://commons.wikimedia.org/wiki/File:WesternAustralianMuseum1_gobeirne.jpg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19-</a:t>
            </a:r>
            <a:r>
              <a:rPr lang="cs-CZ" sz="800">
                <a:hlinkClick r:id="rId19"/>
              </a:rPr>
              <a:t>http://commons.wikimedia.org/wiki/File:WesternAustralianMuseum1_gobeirne.jpg</a:t>
            </a:r>
            <a:r>
              <a:rPr lang="cs-CZ" sz="800"/>
              <a:t> 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20- </a:t>
            </a:r>
            <a:r>
              <a:rPr lang="cs-CZ" sz="800">
                <a:hlinkClick r:id="rId20"/>
              </a:rPr>
              <a:t>http://commons.wikimedia.org/wiki/File:Atlin-gold-rush-1899.jpg</a:t>
            </a:r>
            <a:r>
              <a:rPr lang="cs-CZ" sz="800"/>
              <a:t> 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cs-CZ" sz="800">
                <a:latin typeface="Arial" charset="0"/>
              </a:rPr>
              <a:t>Obr. 21- </a:t>
            </a:r>
            <a:r>
              <a:rPr lang="cs-CZ" sz="800">
                <a:hlinkClick r:id="rId21"/>
              </a:rPr>
              <a:t>http://commons.wikimedia.org/wiki/File:Captainjamescookportrait.jpg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22- </a:t>
            </a:r>
            <a:r>
              <a:rPr lang="cs-CZ" sz="800">
                <a:hlinkClick r:id="rId22"/>
              </a:rPr>
              <a:t>http://commons.wikimedia.org/wiki/File:Midland_Workshops_Coal_Dam,_Western_Australia.jpg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23- </a:t>
            </a:r>
            <a:r>
              <a:rPr lang="cs-CZ" sz="800">
                <a:hlinkClick r:id="rId23"/>
              </a:rPr>
              <a:t>http://commons.wikimedia.org/wiki/File:Iron_ore_unloaders,_Birkenhead_1964.jpg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24- </a:t>
            </a:r>
            <a:r>
              <a:rPr lang="cs-CZ" sz="800">
                <a:hlinkClick r:id="rId24"/>
              </a:rPr>
              <a:t>http://commons.wikimedia.org/wiki/File:Prime_lambs.JPG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25- </a:t>
            </a:r>
            <a:r>
              <a:rPr lang="cs-CZ" sz="800">
                <a:hlinkClick r:id="rId25"/>
              </a:rPr>
              <a:t>http://commons.wikimedia.org/wiki/File:Flock_of_sheep.jpg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26- </a:t>
            </a:r>
            <a:r>
              <a:rPr lang="cs-CZ" sz="800">
                <a:hlinkClick r:id="rId26"/>
              </a:rPr>
              <a:t>http://commons.wikimedia.org/wiki/File:VHFVI.JPG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27- </a:t>
            </a:r>
            <a:r>
              <a:rPr lang="cs-CZ" sz="800">
                <a:hlinkClick r:id="rId27"/>
              </a:rPr>
              <a:t>http://commons.wikimedia.org/wiki/File:Holden_brougham.JPG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28- </a:t>
            </a:r>
            <a:r>
              <a:rPr lang="cs-CZ" sz="800">
                <a:hlinkClick r:id="rId28"/>
              </a:rPr>
              <a:t>http://commons.wikimedia.org/wiki/File:Tut_bumerangs.JPG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29- </a:t>
            </a:r>
            <a:r>
              <a:rPr lang="cs-CZ" sz="800">
                <a:hlinkClick r:id="rId29"/>
              </a:rPr>
              <a:t>http://cs.wikipedia.org/wiki/Soubor:Australian_Coat_of_Arms.png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30- </a:t>
            </a:r>
            <a:r>
              <a:rPr lang="cs-CZ" sz="800">
                <a:hlinkClick r:id="rId30"/>
              </a:rPr>
              <a:t>http://commons.wikimedia.org/wiki/File:White_shark.jpg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31- </a:t>
            </a:r>
            <a:r>
              <a:rPr lang="cs-CZ" sz="800">
                <a:hlinkClick r:id="rId31"/>
              </a:rPr>
              <a:t>http://commons.wikimedia.org/wiki/File:US_Navy_090705-N-6720T-024_Sailors_from_rugby_team_of_the_aircraft_carrier_USS_George_Washington_(CVN_73)_play_against_the_Palmyra_Rugby_Union_during_a_port_visit_to_Perth_and_Fremantle,_Australia.jpg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32-</a:t>
            </a:r>
            <a:r>
              <a:rPr lang="cs-CZ" sz="800">
                <a:hlinkClick r:id="rId32"/>
              </a:rPr>
              <a:t>http://commons.wikimedia.org/wiki/File:Michael_Schumacher_2006_Britain.jpg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33- </a:t>
            </a:r>
            <a:r>
              <a:rPr lang="cs-CZ" sz="800">
                <a:hlinkClick r:id="rId33"/>
              </a:rPr>
              <a:t>http://commons.wikimedia.org/wiki/File:Brianti_Australian_Open_2009_1.jpg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34- </a:t>
            </a:r>
            <a:r>
              <a:rPr lang="cs-CZ" sz="800">
                <a:hlinkClick r:id="rId34"/>
              </a:rPr>
              <a:t>http://commons.wikimedia.org/wiki/File:Souris_d%27agneau.JPG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35- </a:t>
            </a:r>
            <a:r>
              <a:rPr lang="cs-CZ" sz="800">
                <a:hlinkClick r:id="rId35"/>
              </a:rPr>
              <a:t>http://commons.wikimedia.org/wiki/File:Kangaroo_steak.jpg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36- </a:t>
            </a:r>
            <a:r>
              <a:rPr lang="cs-CZ" sz="800">
                <a:hlinkClick r:id="rId36"/>
              </a:rPr>
              <a:t>http://commons.wikimedia.org/wiki/File:Forest_fire_plane.jpg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37- </a:t>
            </a:r>
            <a:r>
              <a:rPr lang="cs-CZ" sz="800">
                <a:hlinkClick r:id="rId37"/>
              </a:rPr>
              <a:t>http://commons.wikimedia.org/wiki/File:Au.roundabout.svg</a:t>
            </a:r>
            <a:r>
              <a:rPr lang="cs-CZ" sz="800"/>
              <a:t>  </a:t>
            </a:r>
          </a:p>
          <a:p>
            <a:pPr>
              <a:lnSpc>
                <a:spcPct val="80000"/>
              </a:lnSpc>
            </a:pPr>
            <a:r>
              <a:rPr lang="cs-CZ" sz="800"/>
              <a:t>Obr. 38- </a:t>
            </a:r>
            <a:r>
              <a:rPr lang="cs-CZ" sz="800">
                <a:hlinkClick r:id="rId38"/>
              </a:rPr>
              <a:t>http://commons.wikimedia.org/wiki/File:Road_Train_Australia.jpg</a:t>
            </a: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Obr. 39- </a:t>
            </a:r>
            <a:r>
              <a:rPr lang="cs-CZ" sz="800">
                <a:hlinkClick r:id="rId39"/>
              </a:rPr>
              <a:t>http://commons.wikimedia.org/wiki/File:Beach_panorama_-_lakes_entrance.jpg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40- </a:t>
            </a:r>
            <a:r>
              <a:rPr lang="cs-CZ" sz="800">
                <a:hlinkClick r:id="rId40"/>
              </a:rPr>
              <a:t>http://commons.wikimedia.org/wiki/File:Little_River_Gorge.jpg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41- </a:t>
            </a:r>
            <a:r>
              <a:rPr lang="cs-CZ" sz="800">
                <a:hlinkClick r:id="rId41"/>
              </a:rPr>
              <a:t>http://commons.wikimedia.org/wiki/File:Australia.svg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42- </a:t>
            </a:r>
            <a:r>
              <a:rPr lang="cs-CZ" sz="800">
                <a:hlinkClick r:id="rId42"/>
              </a:rPr>
              <a:t>http://commons.wikimedia.org/wiki/File:1abluemountainspano5.jpg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43  </a:t>
            </a:r>
            <a:r>
              <a:rPr lang="cs-CZ" sz="800">
                <a:hlinkClick r:id="rId43"/>
              </a:rPr>
              <a:t>http://commons.wikimedia.org/wiki/File:Australia-orb.png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44- </a:t>
            </a:r>
            <a:r>
              <a:rPr lang="cs-CZ" sz="800">
                <a:hlinkClick r:id="rId44"/>
              </a:rPr>
              <a:t>http://commons.wikimedia.org/wiki/File:Nullabor_Plain_With_Trees.jpg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45- </a:t>
            </a:r>
            <a:r>
              <a:rPr lang="cs-CZ" sz="800">
                <a:hlinkClick r:id="rId45"/>
              </a:rPr>
              <a:t>http://commons.wikimedia.org/wiki/File:Sydney_Harbour_Bridge_from_the_air.JPG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46- </a:t>
            </a:r>
            <a:r>
              <a:rPr lang="cs-CZ" sz="800">
                <a:hlinkClick r:id="rId46"/>
              </a:rPr>
              <a:t>http://commons.wikimedia.org/wiki/File:ParlTriangle.JPG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47- </a:t>
            </a:r>
            <a:r>
              <a:rPr lang="cs-CZ" sz="800">
                <a:hlinkClick r:id="rId47"/>
              </a:rPr>
              <a:t>http://commons.wikimedia.org/wiki/File:Centre_Point_Tower_In_Sydney_Edit.jpg</a:t>
            </a:r>
            <a:r>
              <a:rPr lang="cs-CZ" sz="800"/>
              <a:t> </a:t>
            </a:r>
          </a:p>
          <a:p>
            <a:pPr>
              <a:lnSpc>
                <a:spcPct val="80000"/>
              </a:lnSpc>
            </a:pPr>
            <a:r>
              <a:rPr lang="cs-CZ" sz="800"/>
              <a:t>Obr. 48- </a:t>
            </a:r>
            <a:r>
              <a:rPr lang="cs-CZ" sz="800">
                <a:hlinkClick r:id="rId48"/>
              </a:rPr>
              <a:t>http://commons.wikimedia.org/wiki/File:Sydney_taronga_zoo.jpg</a:t>
            </a:r>
            <a:r>
              <a:rPr lang="cs-CZ" sz="800"/>
              <a:t>  </a:t>
            </a:r>
          </a:p>
          <a:p>
            <a:pPr>
              <a:lnSpc>
                <a:spcPct val="80000"/>
              </a:lnSpc>
            </a:pPr>
            <a:endParaRPr lang="cs-CZ" sz="800"/>
          </a:p>
          <a:p>
            <a:pPr>
              <a:lnSpc>
                <a:spcPct val="80000"/>
              </a:lnSpc>
            </a:pPr>
            <a:endParaRPr lang="cs-CZ" sz="800"/>
          </a:p>
          <a:p>
            <a:pPr>
              <a:lnSpc>
                <a:spcPct val="80000"/>
              </a:lnSpc>
            </a:pPr>
            <a:r>
              <a:rPr lang="cs-CZ" sz="800"/>
              <a:t> </a:t>
            </a: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cs-CZ" sz="800">
              <a:latin typeface="Arial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800"/>
              <a:t>  </a:t>
            </a:r>
          </a:p>
          <a:p>
            <a:pPr>
              <a:lnSpc>
                <a:spcPct val="80000"/>
              </a:lnSpc>
            </a:pPr>
            <a:endParaRPr lang="cs-CZ" sz="800"/>
          </a:p>
          <a:p>
            <a:pPr>
              <a:lnSpc>
                <a:spcPct val="80000"/>
              </a:lnSpc>
            </a:pPr>
            <a:endParaRPr lang="cs-CZ" sz="900"/>
          </a:p>
          <a:p>
            <a:pPr>
              <a:lnSpc>
                <a:spcPct val="80000"/>
              </a:lnSpc>
            </a:pPr>
            <a:endParaRPr lang="cs-CZ" sz="70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cs-CZ" sz="700"/>
              <a:t> 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>
                <a:solidFill>
                  <a:srgbClr val="00CC00"/>
                </a:solidFill>
              </a:rPr>
              <a:t>POVRCH</a:t>
            </a:r>
            <a:endParaRPr lang="cs-CZ" dirty="0">
              <a:solidFill>
                <a:srgbClr val="00CC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7941"/>
          </a:xfrm>
        </p:spPr>
        <p:txBody>
          <a:bodyPr/>
          <a:lstStyle/>
          <a:p>
            <a:r>
              <a:rPr lang="cs-CZ" sz="2800" dirty="0" smtClean="0"/>
              <a:t>Velké předělové pohoří</a:t>
            </a:r>
          </a:p>
          <a:p>
            <a:r>
              <a:rPr lang="cs-CZ" sz="2800" dirty="0" smtClean="0"/>
              <a:t>Australské Alpy</a:t>
            </a:r>
          </a:p>
          <a:p>
            <a:r>
              <a:rPr lang="cs-CZ" sz="2800" dirty="0" err="1" smtClean="0"/>
              <a:t>Mt</a:t>
            </a:r>
            <a:r>
              <a:rPr lang="cs-CZ" sz="2800" dirty="0" smtClean="0"/>
              <a:t>. </a:t>
            </a:r>
            <a:r>
              <a:rPr lang="cs-CZ" sz="2800" dirty="0" err="1" smtClean="0"/>
              <a:t>Kosciuszko</a:t>
            </a:r>
            <a:endParaRPr lang="cs-CZ" sz="2800" dirty="0"/>
          </a:p>
        </p:txBody>
      </p:sp>
      <p:pic>
        <p:nvPicPr>
          <p:cNvPr id="143364" name="Picture 4" descr="Výsledek obrázku pro australské alpy"/>
          <p:cNvPicPr>
            <a:picLocks noChangeAspect="1" noChangeArrowheads="1"/>
          </p:cNvPicPr>
          <p:nvPr/>
        </p:nvPicPr>
        <p:blipFill>
          <a:blip r:embed="rId2"/>
          <a:srcRect t="7288" b="8302"/>
          <a:stretch>
            <a:fillRect/>
          </a:stretch>
        </p:blipFill>
        <p:spPr bwMode="auto">
          <a:xfrm>
            <a:off x="2714612" y="2655906"/>
            <a:ext cx="6429388" cy="4202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981075"/>
            <a:ext cx="8229600" cy="1143000"/>
          </a:xfrm>
        </p:spPr>
        <p:txBody>
          <a:bodyPr/>
          <a:lstStyle/>
          <a:p>
            <a:pPr algn="l"/>
            <a:r>
              <a:rPr lang="cs-CZ" b="1">
                <a:solidFill>
                  <a:srgbClr val="00CC00"/>
                </a:solidFill>
              </a:rPr>
              <a:t>POVRCH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0063" y="3429000"/>
            <a:ext cx="3455987" cy="3268663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   </a:t>
            </a:r>
            <a:r>
              <a:rPr lang="cs-CZ" dirty="0" smtClean="0"/>
              <a:t>Největší korálový útes na světě – Velká útesová bariéra</a:t>
            </a:r>
            <a:endParaRPr lang="cs-CZ" sz="2000" dirty="0">
              <a:latin typeface="Arial" charset="0"/>
            </a:endParaRPr>
          </a:p>
        </p:txBody>
      </p:sp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565400"/>
            <a:ext cx="5638800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5962" name="Rectangle 10"/>
          <p:cNvSpPr>
            <a:spLocks noChangeArrowheads="1"/>
          </p:cNvSpPr>
          <p:nvPr/>
        </p:nvSpPr>
        <p:spPr bwMode="auto">
          <a:xfrm>
            <a:off x="5795963" y="6453188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8</a:t>
            </a:r>
          </a:p>
        </p:txBody>
      </p:sp>
      <p:pic>
        <p:nvPicPr>
          <p:cNvPr id="125964" name="Picture 12" descr="File:Coral Outcrop Flynn Ree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33375"/>
            <a:ext cx="3738563" cy="2803525"/>
          </a:xfrm>
          <a:prstGeom prst="rect">
            <a:avLst/>
          </a:prstGeom>
          <a:noFill/>
        </p:spPr>
      </p:pic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8388350" y="3141663"/>
            <a:ext cx="539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obr. 9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6" descr="C:\Documents and Settings\Administrateur\Mes documents\Mes images\AustralieKepguru\A_Nagy-korallzátony_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2" descr="C:\Documents and Settings\Administrateur\Mes documents\Mes images\AustralieKepguru\GrandeBarriereDeCorail_Queensland_800x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áhy">
  <a:themeElements>
    <a:clrScheme name="Váhy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Váhy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áhy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áhy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áhy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670</TotalTime>
  <Words>1251</Words>
  <Application>Microsoft Office PowerPoint</Application>
  <PresentationFormat>Předvádění na obrazovce (4:3)</PresentationFormat>
  <Paragraphs>242</Paragraphs>
  <Slides>52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3" baseType="lpstr">
      <vt:lpstr>Váhy</vt:lpstr>
      <vt:lpstr>AUSTRÁLIE</vt:lpstr>
      <vt:lpstr>AUSTRÁLIE</vt:lpstr>
      <vt:lpstr>Snímek 3</vt:lpstr>
      <vt:lpstr>POVRCH</vt:lpstr>
      <vt:lpstr>POVRCH</vt:lpstr>
      <vt:lpstr>POVRCH</vt:lpstr>
      <vt:lpstr>POVRCH</vt:lpstr>
      <vt:lpstr>Snímek 8</vt:lpstr>
      <vt:lpstr>Snímek 9</vt:lpstr>
      <vt:lpstr>Snímek 10</vt:lpstr>
      <vt:lpstr>Snímek 11</vt:lpstr>
      <vt:lpstr>VODSTVO</vt:lpstr>
      <vt:lpstr>VODSTVO</vt:lpstr>
      <vt:lpstr>Artézská studna</vt:lpstr>
      <vt:lpstr>OZNAČ DO MAPY:</vt:lpstr>
      <vt:lpstr>PODNEBÍ</vt:lpstr>
      <vt:lpstr>Tropická cyklona – willy willy</vt:lpstr>
      <vt:lpstr>Vliv mořských proudů na podnebí Austrálie</vt:lpstr>
      <vt:lpstr>Klimadiagramy</vt:lpstr>
      <vt:lpstr>ZÁPIS</vt:lpstr>
      <vt:lpstr>PŘÍRODNÍ KRAJINY</vt:lpstr>
      <vt:lpstr>Snímek 22</vt:lpstr>
      <vt:lpstr>Snímek 23</vt:lpstr>
      <vt:lpstr>Snímek 24</vt:lpstr>
      <vt:lpstr>Snímek 25</vt:lpstr>
      <vt:lpstr>Snímek 26</vt:lpstr>
      <vt:lpstr>PŘÍRODNÍ KRAJINY</vt:lpstr>
      <vt:lpstr>ZÁPIS</vt:lpstr>
      <vt:lpstr>ZÁKLADNÍ ÚDAJE</vt:lpstr>
      <vt:lpstr>HISTORIE</vt:lpstr>
      <vt:lpstr>OBYVATELSTVO A MĚSTA</vt:lpstr>
      <vt:lpstr>PŮVODNÍ OBYVATELSTVO</vt:lpstr>
      <vt:lpstr>PŮVODNÍ OBYVATELÉ Austrálie</vt:lpstr>
      <vt:lpstr>Snímek 34</vt:lpstr>
      <vt:lpstr>Snímek 35</vt:lpstr>
      <vt:lpstr>NEJVĚTŠÍ MĚSTA</vt:lpstr>
      <vt:lpstr>Sydney</vt:lpstr>
      <vt:lpstr>Snímek 38</vt:lpstr>
      <vt:lpstr>Snímek 39</vt:lpstr>
      <vt:lpstr>Melbourne </vt:lpstr>
      <vt:lpstr>HOSPODÁŘSTVÍ</vt:lpstr>
      <vt:lpstr>HOSPODÁŘSTVÍ</vt:lpstr>
      <vt:lpstr>HOSPODÁŘSTVÍ</vt:lpstr>
      <vt:lpstr>ZAJÍMAVOSTI</vt:lpstr>
      <vt:lpstr>ZAJÍMAVOSTI</vt:lpstr>
      <vt:lpstr>ZAJÍMAVOSTI</vt:lpstr>
      <vt:lpstr>ZAJÍMAVOSTI</vt:lpstr>
      <vt:lpstr>Snímek 48</vt:lpstr>
      <vt:lpstr>Snímek 49</vt:lpstr>
      <vt:lpstr>Snímek 50</vt:lpstr>
      <vt:lpstr>Snímek 51</vt:lpstr>
      <vt:lpstr>SEZNAM POUŽITÝCH ODKAZŮ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AUSTRÁLIE</dc:title>
  <dc:creator>Honza</dc:creator>
  <cp:lastModifiedBy>Jiříkův Aušus</cp:lastModifiedBy>
  <cp:revision>44</cp:revision>
  <dcterms:created xsi:type="dcterms:W3CDTF">2012-05-29T05:12:44Z</dcterms:created>
  <dcterms:modified xsi:type="dcterms:W3CDTF">2020-05-31T19:55:33Z</dcterms:modified>
</cp:coreProperties>
</file>