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83" r:id="rId8"/>
    <p:sldId id="295" r:id="rId9"/>
    <p:sldId id="284" r:id="rId10"/>
    <p:sldId id="288" r:id="rId11"/>
    <p:sldId id="286" r:id="rId12"/>
    <p:sldId id="289" r:id="rId13"/>
    <p:sldId id="290" r:id="rId14"/>
    <p:sldId id="291" r:id="rId15"/>
    <p:sldId id="292" r:id="rId16"/>
    <p:sldId id="294" r:id="rId17"/>
    <p:sldId id="293" r:id="rId18"/>
    <p:sldId id="287" r:id="rId19"/>
    <p:sldId id="264" r:id="rId20"/>
    <p:sldId id="263" r:id="rId21"/>
    <p:sldId id="265" r:id="rId22"/>
    <p:sldId id="270" r:id="rId23"/>
    <p:sldId id="269" r:id="rId24"/>
    <p:sldId id="268" r:id="rId25"/>
    <p:sldId id="267" r:id="rId26"/>
    <p:sldId id="266" r:id="rId27"/>
    <p:sldId id="275" r:id="rId28"/>
    <p:sldId id="273" r:id="rId29"/>
    <p:sldId id="274" r:id="rId30"/>
    <p:sldId id="272" r:id="rId31"/>
    <p:sldId id="276" r:id="rId32"/>
    <p:sldId id="277" r:id="rId33"/>
    <p:sldId id="278" r:id="rId34"/>
    <p:sldId id="281" r:id="rId35"/>
    <p:sldId id="282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60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BE99-1C2F-49CF-B7B6-43D6A7325A94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CBC3-446E-4583-8597-B474656641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BE99-1C2F-49CF-B7B6-43D6A7325A94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CBC3-446E-4583-8597-B474656641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BE99-1C2F-49CF-B7B6-43D6A7325A94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CBC3-446E-4583-8597-B474656641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BE99-1C2F-49CF-B7B6-43D6A7325A94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CBC3-446E-4583-8597-B474656641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BE99-1C2F-49CF-B7B6-43D6A7325A94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CBC3-446E-4583-8597-B474656641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BE99-1C2F-49CF-B7B6-43D6A7325A94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CBC3-446E-4583-8597-B474656641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BE99-1C2F-49CF-B7B6-43D6A7325A94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CBC3-446E-4583-8597-B474656641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BE99-1C2F-49CF-B7B6-43D6A7325A94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CBC3-446E-4583-8597-B474656641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BE99-1C2F-49CF-B7B6-43D6A7325A94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CBC3-446E-4583-8597-B474656641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BE99-1C2F-49CF-B7B6-43D6A7325A94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CBC3-446E-4583-8597-B474656641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BE99-1C2F-49CF-B7B6-43D6A7325A94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CBC3-446E-4583-8597-B474656641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9BE99-1C2F-49CF-B7B6-43D6A7325A94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DCBC3-446E-4583-8597-B4746566413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aponsko.tnet.cz/nikon.htm" TargetMode="External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aponsko.tnet.cz/sony.htm" TargetMode="External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image" Target="../media/image46.jpeg"/><Relationship Id="rId9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s.tixik.com/manzshir-khiid-2357377.htm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Východní Asie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cs-CZ"/>
              <a:t>Hospodářství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762000"/>
            <a:ext cx="8062664" cy="259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b="1" i="1" dirty="0"/>
              <a:t>Zemědělství:</a:t>
            </a:r>
            <a:r>
              <a:rPr lang="cs-CZ" sz="2800" dirty="0"/>
              <a:t> </a:t>
            </a:r>
            <a:r>
              <a:rPr lang="cs-CZ" sz="2800" u="sng" dirty="0"/>
              <a:t>zaměřené podle podnebí</a:t>
            </a:r>
            <a:r>
              <a:rPr lang="cs-CZ" sz="2800" dirty="0"/>
              <a:t> (rýže, pšenice, </a:t>
            </a:r>
            <a:r>
              <a:rPr lang="cs-CZ" sz="2800" dirty="0" smtClean="0"/>
              <a:t>sója, bavlna, čaj, ovoce a zelenina.)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Zavlažování terasovitých svahů 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Největší chov prasat, drůbeže, lov ryb, bourec morušový</a:t>
            </a:r>
            <a:endParaRPr lang="cs-CZ" sz="2800" dirty="0"/>
          </a:p>
        </p:txBody>
      </p:sp>
      <p:pic>
        <p:nvPicPr>
          <p:cNvPr id="1026" name="Picture 2" descr="Zemědělství, Asie, Kočka, Čína, Oblak, Barvitý, Zem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848" y="2657600"/>
            <a:ext cx="6846152" cy="4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e15.cz/img/11/normal690/2838497_pra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3176"/>
            <a:ext cx="2800414" cy="165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ireceptar.cz/res/data/157/0189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5" y="3140968"/>
            <a:ext cx="26670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5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cs-CZ"/>
              <a:t>Hospodářství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2590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cs-CZ" sz="2800" b="1" i="1" dirty="0" smtClean="0"/>
              <a:t>Průmysl</a:t>
            </a:r>
            <a:r>
              <a:rPr lang="cs-CZ" sz="2800" b="1" i="1" dirty="0"/>
              <a:t>: </a:t>
            </a:r>
            <a:r>
              <a:rPr lang="cs-CZ" sz="2800" u="sng" dirty="0"/>
              <a:t>těžba </a:t>
            </a:r>
            <a:r>
              <a:rPr lang="cs-CZ" sz="2800" dirty="0"/>
              <a:t>(ropa, uhlí, žel. r</a:t>
            </a:r>
            <a:r>
              <a:rPr lang="cs-CZ" sz="2800" dirty="0" smtClean="0"/>
              <a:t>uda, wolfram)  </a:t>
            </a:r>
            <a:r>
              <a:rPr lang="cs-CZ" sz="2800" dirty="0"/>
              <a:t>těžké strojírenství, </a:t>
            </a:r>
            <a:r>
              <a:rPr lang="cs-CZ" sz="2800" dirty="0" smtClean="0"/>
              <a:t>textilní (největší na světě - hedvábí). 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Potravinářský, kosmický a jaderný</a:t>
            </a:r>
          </a:p>
          <a:p>
            <a:pPr>
              <a:lnSpc>
                <a:spcPct val="90000"/>
              </a:lnSpc>
            </a:pPr>
            <a:r>
              <a:rPr lang="cs-CZ" sz="2800" u="sng" dirty="0" smtClean="0"/>
              <a:t>Zahraniční </a:t>
            </a:r>
            <a:r>
              <a:rPr lang="cs-CZ" sz="2800" u="sng" dirty="0"/>
              <a:t>investice a zóny volného obchodu.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Velké rozdíly mezi zaostalým vnitrozemím a rozvinutým pobřežím.</a:t>
            </a:r>
          </a:p>
        </p:txBody>
      </p:sp>
      <p:pic>
        <p:nvPicPr>
          <p:cNvPr id="5125" name="Picture 5" descr="http://img.alibaba.com/photo/50419442/Factory_Aud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3186310"/>
            <a:ext cx="3505200" cy="3505200"/>
          </a:xfrm>
          <a:prstGeom prst="rect">
            <a:avLst/>
          </a:prstGeom>
          <a:noFill/>
        </p:spPr>
      </p:pic>
      <p:pic>
        <p:nvPicPr>
          <p:cNvPr id="3074" name="Picture 2" descr="http://aa.ecn.cz/img_upload/e6ffb6c50bc1424ab10ecf09e063cd63/albums/userpics/10004/Seagate_Wuxi_China_Factory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3043193"/>
            <a:ext cx="2382321" cy="357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Tři </a:t>
            </a:r>
            <a:r>
              <a:rPr lang="cs-CZ" dirty="0" err="1" smtClean="0"/>
              <a:t>soustěsky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100" name="Picture 4" descr="http://files.3soutesky.webnode.cz/200000005-22bc023b6a/mapa%20%C4%8D%C3%ADn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0949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prehrady.wbs.cz/ThreeGorgesD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0805"/>
            <a:ext cx="8208912" cy="54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01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Čína - </a:t>
            </a:r>
            <a:r>
              <a:rPr lang="cs-CZ" sz="4000" dirty="0"/>
              <a:t>Cestovní</a:t>
            </a:r>
            <a:r>
              <a:rPr lang="cs-CZ" dirty="0"/>
              <a:t> ruch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ttps://upload.wikimedia.org/wikipedia/commons/thumb/f/fa/Flag_of_the_People%27s_Republic_of_China.svg/220px-Flag_of_the_People%27s_Republic_of_Chin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712252" cy="114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ýsledek obrázku pro velká čínská ze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1808"/>
            <a:ext cx="7944814" cy="538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3568" y="11247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Velká čínská zeď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725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Čína - </a:t>
            </a:r>
            <a:r>
              <a:rPr lang="cs-CZ" sz="4000" dirty="0"/>
              <a:t>Cestovní</a:t>
            </a:r>
            <a:r>
              <a:rPr lang="cs-CZ" dirty="0"/>
              <a:t> ruch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ttps://upload.wikimedia.org/wikipedia/commons/thumb/f/fa/Flag_of_the_People%27s_Republic_of_China.svg/220px-Flag_of_the_People%27s_Republic_of_Chin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712252" cy="114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7544" y="121206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Peking – Zakázané město</a:t>
            </a:r>
            <a:endParaRPr lang="cs-CZ" dirty="0"/>
          </a:p>
        </p:txBody>
      </p:sp>
      <p:pic>
        <p:nvPicPr>
          <p:cNvPr id="6146" name="Picture 2" descr="Výsledek obrázku pro zakázané mě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1533"/>
            <a:ext cx="8388424" cy="528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400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Čína - </a:t>
            </a:r>
            <a:r>
              <a:rPr lang="cs-CZ" sz="4000" dirty="0"/>
              <a:t>Cestovní</a:t>
            </a:r>
            <a:r>
              <a:rPr lang="cs-CZ" dirty="0"/>
              <a:t> ruch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ttps://upload.wikimedia.org/wikipedia/commons/thumb/f/fa/Flag_of_the_People%27s_Republic_of_China.svg/220px-Flag_of_the_People%27s_Republic_of_Chin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712252" cy="114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50037" y="121206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Tibet – náhorní plošina</a:t>
            </a:r>
            <a:endParaRPr lang="cs-CZ" dirty="0"/>
          </a:p>
        </p:txBody>
      </p:sp>
      <p:pic>
        <p:nvPicPr>
          <p:cNvPr id="7170" name="Picture 2" descr="http://www.tibetanreview.net/wp-content/uploads/2015/09/Tibe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r="13128"/>
          <a:stretch/>
        </p:blipFill>
        <p:spPr bwMode="auto">
          <a:xfrm>
            <a:off x="12576" y="1946117"/>
            <a:ext cx="9131424" cy="470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33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 </a:t>
            </a:r>
            <a:r>
              <a:rPr lang="cs-CZ">
                <a:solidFill>
                  <a:schemeClr val="tx1"/>
                </a:solidFill>
              </a:rPr>
              <a:t>[1]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85800" y="6062663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Buddhistické kláštery se postupně mění z duchovních center </a:t>
            </a:r>
            <a:r>
              <a:rPr lang="cs-CZ" dirty="0" smtClean="0"/>
              <a:t> </a:t>
            </a:r>
            <a:r>
              <a:rPr lang="cs-CZ" dirty="0" smtClean="0"/>
              <a:t>v </a:t>
            </a:r>
            <a:r>
              <a:rPr lang="cs-CZ" dirty="0"/>
              <a:t>turistické atrakce pro Číňany a zahraniční návštěvníky.</a:t>
            </a:r>
          </a:p>
        </p:txBody>
      </p:sp>
      <p:pic>
        <p:nvPicPr>
          <p:cNvPr id="32774" name="Picture 6" descr="http://upload.wikimedia.org/wikipedia/commons/8/81/Potala_from_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302125" y="32004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2421085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Čína - </a:t>
            </a:r>
            <a:r>
              <a:rPr lang="cs-CZ" sz="4000" dirty="0"/>
              <a:t>Cestovní</a:t>
            </a:r>
            <a:r>
              <a:rPr lang="cs-CZ" dirty="0"/>
              <a:t> ruch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ttps://upload.wikimedia.org/wikipedia/commons/thumb/f/fa/Flag_of_the_People%27s_Republic_of_China.svg/220px-Flag_of_the_People%27s_Republic_of_Chin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712252" cy="114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9552" y="120551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Honkong</a:t>
            </a:r>
            <a:r>
              <a:rPr lang="cs-CZ" dirty="0" smtClean="0"/>
              <a:t> – asijský tygr</a:t>
            </a:r>
            <a:endParaRPr lang="cs-CZ" dirty="0"/>
          </a:p>
        </p:txBody>
      </p:sp>
      <p:pic>
        <p:nvPicPr>
          <p:cNvPr id="8194" name="Picture 2" descr="http://magic.wizards.com/sites/mtg/files/images/featured/GP_HongK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0" y="1700808"/>
            <a:ext cx="8698803" cy="507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761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2819400"/>
          </a:xfrm>
        </p:spPr>
        <p:txBody>
          <a:bodyPr/>
          <a:lstStyle/>
          <a:p>
            <a:r>
              <a:rPr lang="cs-CZ" sz="2800" u="sng"/>
              <a:t>Tibet</a:t>
            </a:r>
            <a:r>
              <a:rPr lang="cs-CZ" sz="2800"/>
              <a:t> – </a:t>
            </a:r>
            <a:r>
              <a:rPr lang="en-US" sz="2800"/>
              <a:t>AO </a:t>
            </a:r>
            <a:r>
              <a:rPr lang="cs-CZ" sz="2800"/>
              <a:t>je</a:t>
            </a:r>
            <a:r>
              <a:rPr lang="en-US" sz="2800"/>
              <a:t> </a:t>
            </a:r>
            <a:r>
              <a:rPr lang="cs-CZ" sz="2800"/>
              <a:t>součástí Číny, snaha o samostatnost = obsazení armádou (Dalajláma žije v exilu)</a:t>
            </a:r>
          </a:p>
          <a:p>
            <a:r>
              <a:rPr lang="cs-CZ" sz="2800" u="sng"/>
              <a:t>Hongkong</a:t>
            </a:r>
            <a:r>
              <a:rPr lang="cs-CZ" sz="2800"/>
              <a:t> – od roku </a:t>
            </a:r>
            <a:r>
              <a:rPr lang="cs-CZ" sz="2800" u="sng"/>
              <a:t>1997 vrácen Číně</a:t>
            </a:r>
          </a:p>
          <a:p>
            <a:r>
              <a:rPr lang="cs-CZ" sz="2800" u="sng"/>
              <a:t>Macao</a:t>
            </a:r>
            <a:r>
              <a:rPr lang="cs-CZ" sz="2800"/>
              <a:t> – </a:t>
            </a:r>
            <a:r>
              <a:rPr lang="cs-CZ" sz="2800" u="sng"/>
              <a:t>vrácen</a:t>
            </a:r>
            <a:r>
              <a:rPr lang="en-US" sz="2800" u="sng"/>
              <a:t>o</a:t>
            </a:r>
            <a:r>
              <a:rPr lang="cs-CZ" sz="2800" u="sng"/>
              <a:t> roku 1999</a:t>
            </a:r>
          </a:p>
          <a:p>
            <a:r>
              <a:rPr lang="en-US" sz="2800" u="sng"/>
              <a:t>Taiwan</a:t>
            </a:r>
            <a:r>
              <a:rPr lang="en-US" sz="2800"/>
              <a:t> – </a:t>
            </a:r>
            <a:r>
              <a:rPr lang="cs-CZ" sz="2800"/>
              <a:t>součást Číny </a:t>
            </a:r>
            <a:r>
              <a:rPr lang="cs-CZ" sz="2800" u="sng"/>
              <a:t>snaha o nezávislost</a:t>
            </a:r>
            <a:r>
              <a:rPr lang="cs-CZ" sz="2800"/>
              <a:t>. </a:t>
            </a:r>
          </a:p>
        </p:txBody>
      </p:sp>
      <p:pic>
        <p:nvPicPr>
          <p:cNvPr id="6149" name="Picture 5" descr="http://www.nirvanatour.de/tibet/photo/Lha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352800"/>
            <a:ext cx="4724400" cy="2940050"/>
          </a:xfrm>
          <a:prstGeom prst="rect">
            <a:avLst/>
          </a:prstGeom>
          <a:noFill/>
        </p:spPr>
      </p:pic>
      <p:pic>
        <p:nvPicPr>
          <p:cNvPr id="6151" name="Picture 7" descr="http://24ur.com/media/images/extra/Jul2002/20120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352800"/>
            <a:ext cx="4038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57200" y="0"/>
            <a:ext cx="7772400" cy="1143000"/>
          </a:xfrm>
        </p:spPr>
        <p:txBody>
          <a:bodyPr/>
          <a:lstStyle/>
          <a:p>
            <a:r>
              <a:rPr lang="cs-CZ" dirty="0"/>
              <a:t>JAPONSKO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219200"/>
            <a:ext cx="6400800" cy="1752600"/>
          </a:xfrm>
        </p:spPr>
        <p:txBody>
          <a:bodyPr/>
          <a:lstStyle/>
          <a:p>
            <a:r>
              <a:rPr lang="cs-CZ"/>
              <a:t>ZEMĚ VYCHÁZEJÍCÍHO SLUNCE</a:t>
            </a:r>
          </a:p>
        </p:txBody>
      </p:sp>
      <p:pic>
        <p:nvPicPr>
          <p:cNvPr id="2053" name="Picture 5" descr="http://www.japonsko.tnet.cz/informace/japanfla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2133600" cy="148907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781800" y="1524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2056" name="Picture 8" descr="průvod v kimone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267200"/>
            <a:ext cx="3429000" cy="2332038"/>
          </a:xfrm>
          <a:prstGeom prst="rect">
            <a:avLst/>
          </a:prstGeom>
          <a:noFill/>
        </p:spPr>
      </p:pic>
      <p:pic>
        <p:nvPicPr>
          <p:cNvPr id="2058" name="Picture 10" descr="© Fotografie z materiálů Tokio National Museum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981200"/>
            <a:ext cx="3429000" cy="1782763"/>
          </a:xfrm>
          <a:prstGeom prst="rect">
            <a:avLst/>
          </a:prstGeom>
          <a:noFill/>
        </p:spPr>
      </p:pic>
      <p:pic>
        <p:nvPicPr>
          <p:cNvPr id="2060" name="Picture 12" descr="hrad Macumo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886200"/>
            <a:ext cx="2544763" cy="2628900"/>
          </a:xfrm>
          <a:prstGeom prst="rect">
            <a:avLst/>
          </a:prstGeom>
          <a:noFill/>
        </p:spPr>
      </p:pic>
      <p:pic>
        <p:nvPicPr>
          <p:cNvPr id="2062" name="Picture 14" descr="Azael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1905000"/>
            <a:ext cx="24003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dirty="0"/>
              <a:t>P</a:t>
            </a:r>
            <a:r>
              <a:rPr lang="cs-CZ" sz="3600" dirty="0" smtClean="0"/>
              <a:t>oloha a</a:t>
            </a:r>
            <a:br>
              <a:rPr lang="cs-CZ" sz="3600" dirty="0" smtClean="0"/>
            </a:br>
            <a:r>
              <a:rPr lang="cs-CZ" sz="3600" dirty="0" smtClean="0"/>
              <a:t>členitost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Poloostrovy</a:t>
            </a:r>
          </a:p>
          <a:p>
            <a:r>
              <a:rPr lang="cs-CZ" sz="2000" dirty="0" smtClean="0"/>
              <a:t>Ostrovy</a:t>
            </a:r>
          </a:p>
          <a:p>
            <a:r>
              <a:rPr lang="cs-CZ" sz="2000" dirty="0" smtClean="0"/>
              <a:t>Řeky</a:t>
            </a:r>
          </a:p>
          <a:p>
            <a:r>
              <a:rPr lang="cs-CZ" sz="2000" dirty="0" smtClean="0"/>
              <a:t>Moře</a:t>
            </a:r>
          </a:p>
          <a:p>
            <a:r>
              <a:rPr lang="cs-CZ" sz="2000" dirty="0" smtClean="0"/>
              <a:t>Nížiny</a:t>
            </a:r>
          </a:p>
          <a:p>
            <a:r>
              <a:rPr lang="cs-CZ" sz="2000" dirty="0" smtClean="0"/>
              <a:t>Poště</a:t>
            </a:r>
          </a:p>
          <a:p>
            <a:r>
              <a:rPr lang="cs-CZ" sz="2000" dirty="0" smtClean="0"/>
              <a:t>Pohoří</a:t>
            </a:r>
          </a:p>
          <a:p>
            <a:endParaRPr lang="cs-CZ" sz="2000" dirty="0"/>
          </a:p>
          <a:p>
            <a:r>
              <a:rPr lang="cs-CZ" sz="2000" dirty="0" smtClean="0"/>
              <a:t>Častá země-</a:t>
            </a:r>
          </a:p>
          <a:p>
            <a:pPr>
              <a:buNone/>
            </a:pPr>
            <a:r>
              <a:rPr lang="cs-CZ" sz="2000" dirty="0" smtClean="0"/>
              <a:t>    třesení </a:t>
            </a:r>
            <a:endParaRPr lang="cs-CZ" sz="2000" dirty="0"/>
          </a:p>
          <a:p>
            <a:pPr>
              <a:buNone/>
            </a:pPr>
            <a:r>
              <a:rPr lang="cs-CZ" sz="2000" dirty="0" smtClean="0"/>
              <a:t>   Japonsko</a:t>
            </a:r>
            <a:endParaRPr lang="cs-CZ" sz="2000" dirty="0"/>
          </a:p>
        </p:txBody>
      </p:sp>
      <p:pic>
        <p:nvPicPr>
          <p:cNvPr id="1026" name="Picture 2" descr="https://mapasveta.info/asie/images/asia_east_pol_2004_720x876.jpg"/>
          <p:cNvPicPr>
            <a:picLocks noChangeAspect="1" noChangeArrowheads="1"/>
          </p:cNvPicPr>
          <p:nvPr/>
        </p:nvPicPr>
        <p:blipFill>
          <a:blip r:embed="rId2"/>
          <a:srcRect t="6849" b="21232"/>
          <a:stretch>
            <a:fillRect/>
          </a:stretch>
        </p:blipFill>
        <p:spPr bwMode="auto">
          <a:xfrm>
            <a:off x="2286000" y="857208"/>
            <a:ext cx="685800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Japonsko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cs-CZ" dirty="0" smtClean="0"/>
              <a:t>Čtyři ostrovy</a:t>
            </a:r>
          </a:p>
          <a:p>
            <a:r>
              <a:rPr lang="cs-CZ" dirty="0" smtClean="0"/>
              <a:t>Ohnivý kruh – zemětřesení a sopečná činnost</a:t>
            </a:r>
          </a:p>
          <a:p>
            <a:r>
              <a:rPr lang="cs-CZ" dirty="0" smtClean="0"/>
              <a:t>Hornatý povrch, při pobřeží nížiny</a:t>
            </a:r>
          </a:p>
          <a:p>
            <a:endParaRPr lang="cs-CZ" dirty="0"/>
          </a:p>
        </p:txBody>
      </p:sp>
      <p:pic>
        <p:nvPicPr>
          <p:cNvPr id="4" name="Picture 5" descr="http://www.japonsko.tnet.cz/informace/japanfla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2133600" cy="1489075"/>
          </a:xfrm>
          <a:prstGeom prst="rect">
            <a:avLst/>
          </a:prstGeom>
          <a:noFill/>
        </p:spPr>
      </p:pic>
      <p:pic>
        <p:nvPicPr>
          <p:cNvPr id="5" name="Picture 6" descr="Pohled na majestátnou horu Fudži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4" y="3714752"/>
            <a:ext cx="5109206" cy="2838448"/>
          </a:xfrm>
          <a:prstGeom prst="rect">
            <a:avLst/>
          </a:prstGeom>
          <a:noFill/>
        </p:spPr>
      </p:pic>
      <p:pic>
        <p:nvPicPr>
          <p:cNvPr id="6" name="Picture 8" descr="Most spojující ostrovy Honšú a Šikoku o délce 7 016 metrů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190765"/>
            <a:ext cx="3409944" cy="3354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Japonsko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cs-CZ" dirty="0" smtClean="0"/>
              <a:t>Velmi vyspělé – výborná poloha</a:t>
            </a:r>
          </a:p>
          <a:p>
            <a:r>
              <a:rPr lang="cs-CZ" dirty="0" smtClean="0"/>
              <a:t>Politika – císařství (AKIHOTO)</a:t>
            </a:r>
          </a:p>
          <a:p>
            <a:r>
              <a:rPr lang="cs-CZ" dirty="0" smtClean="0"/>
              <a:t>Asijský tygr</a:t>
            </a:r>
          </a:p>
          <a:p>
            <a:r>
              <a:rPr lang="cs-CZ" dirty="0" smtClean="0"/>
              <a:t>Orientace na USA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5" descr="http://www.japonsko.tnet.cz/informace/japanfla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2133600" cy="1489075"/>
          </a:xfrm>
          <a:prstGeom prst="rect">
            <a:avLst/>
          </a:prstGeom>
          <a:noFill/>
        </p:spPr>
      </p:pic>
      <p:pic>
        <p:nvPicPr>
          <p:cNvPr id="20488" name="Picture 8" descr="http://www.thefamouspeople.com/profiles/images/akihito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1958" y="2786058"/>
            <a:ext cx="4629155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Japonsko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cs-CZ" dirty="0" smtClean="0"/>
              <a:t>srpen 1945</a:t>
            </a:r>
          </a:p>
          <a:p>
            <a:r>
              <a:rPr lang="cs-CZ" dirty="0" smtClean="0"/>
              <a:t>NAGASAKI A HIROŠIMA</a:t>
            </a:r>
          </a:p>
        </p:txBody>
      </p:sp>
      <p:pic>
        <p:nvPicPr>
          <p:cNvPr id="4" name="Picture 5" descr="http://www.japonsko.tnet.cz/informace/japanfla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2133600" cy="1489075"/>
          </a:xfrm>
          <a:prstGeom prst="rect">
            <a:avLst/>
          </a:prstGeom>
          <a:noFill/>
        </p:spPr>
      </p:pic>
      <p:pic>
        <p:nvPicPr>
          <p:cNvPr id="27650" name="Picture 2" descr="https://learnodo-newtonic.com/wp-content/uploads/2014/06/Hiroshima-Nagasaki-Bombing-Facts-Featured-Image-932x3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162" y="2714620"/>
            <a:ext cx="915716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Japonsko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Symboly </a:t>
            </a:r>
            <a:endParaRPr lang="cs-CZ" dirty="0"/>
          </a:p>
        </p:txBody>
      </p:sp>
      <p:pic>
        <p:nvPicPr>
          <p:cNvPr id="4" name="Picture 5" descr="http://www.japonsko.tnet.cz/informace/japanfla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2133600" cy="1489075"/>
          </a:xfrm>
          <a:prstGeom prst="rect">
            <a:avLst/>
          </a:prstGeom>
          <a:noFill/>
        </p:spPr>
      </p:pic>
      <p:pic>
        <p:nvPicPr>
          <p:cNvPr id="20484" name="Picture 4" descr="http://img.ihned.cz/attachment.php/340/42744340/BnMizyqp21lhj3tHLxGKkrPvENSe6JVW/shutterstock_41302564.jpg"/>
          <p:cNvPicPr>
            <a:picLocks noChangeAspect="1" noChangeArrowheads="1"/>
          </p:cNvPicPr>
          <p:nvPr/>
        </p:nvPicPr>
        <p:blipFill>
          <a:blip r:embed="rId3"/>
          <a:srcRect r="18777"/>
          <a:stretch>
            <a:fillRect/>
          </a:stretch>
        </p:blipFill>
        <p:spPr bwMode="auto">
          <a:xfrm>
            <a:off x="2428860" y="2714620"/>
            <a:ext cx="5357850" cy="3716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http://1gr.cz/fotky/idnes/14/121/org/TOM57afcd_profimedia_0158358037.jpg"/>
          <p:cNvPicPr>
            <a:picLocks noChangeAspect="1" noChangeArrowheads="1"/>
          </p:cNvPicPr>
          <p:nvPr/>
        </p:nvPicPr>
        <p:blipFill>
          <a:blip r:embed="rId2"/>
          <a:srcRect t="11391"/>
          <a:stretch>
            <a:fillRect/>
          </a:stretch>
        </p:blipFill>
        <p:spPr bwMode="auto">
          <a:xfrm>
            <a:off x="-1" y="1357298"/>
            <a:ext cx="9317529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gazin.travelportal.cz/wp-content/uploads/2015/07/Mt-Fuji-viewed-from-behind-Chureito-Pag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1230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onderopolis.org/_img?img=/wp-content/uploads/2011/03/cherry-blossoms_shutterstock_62627689.jpg&amp;transform=resizeCrop,720,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cs-CZ"/>
              <a:t>HOSPODÁŘSTVÍ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772400" cy="4114800"/>
          </a:xfrm>
        </p:spPr>
        <p:txBody>
          <a:bodyPr/>
          <a:lstStyle/>
          <a:p>
            <a:pPr marL="609600" indent="-609600">
              <a:buFontTx/>
              <a:buAutoNum type="alphaLcParenR"/>
            </a:pPr>
            <a:r>
              <a:rPr lang="cs-CZ" b="1" i="1" u="sng" dirty="0"/>
              <a:t>Zemědělství</a:t>
            </a:r>
            <a:r>
              <a:rPr lang="cs-CZ" dirty="0"/>
              <a:t> – </a:t>
            </a:r>
            <a:r>
              <a:rPr lang="cs-CZ" dirty="0" smtClean="0"/>
              <a:t> mnoho lesů (2/3), málo zemědělské půdy</a:t>
            </a:r>
          </a:p>
          <a:p>
            <a:pPr marL="609600" indent="-609600"/>
            <a:r>
              <a:rPr lang="cs-CZ" dirty="0" smtClean="0"/>
              <a:t>Mechanizované a intenzivní, ale ekologické (rýže</a:t>
            </a:r>
            <a:r>
              <a:rPr lang="cs-CZ" dirty="0"/>
              <a:t>, zelenina, rybolov, drůbež)</a:t>
            </a:r>
          </a:p>
          <a:p>
            <a:pPr marL="609600" indent="-609600">
              <a:buFontTx/>
              <a:buNone/>
            </a:pPr>
            <a:endParaRPr lang="cs-CZ" dirty="0"/>
          </a:p>
        </p:txBody>
      </p:sp>
      <p:pic>
        <p:nvPicPr>
          <p:cNvPr id="28674" name="Picture 2" descr="https://media.novinky.cz/105/221055-top_foto1-ry3zt.jpg?1313244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357562"/>
            <a:ext cx="5715000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cs-CZ"/>
              <a:t>HOSPODÁŘSTVÍ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772400" cy="4114800"/>
          </a:xfrm>
        </p:spPr>
        <p:txBody>
          <a:bodyPr>
            <a:normAutofit/>
          </a:bodyPr>
          <a:lstStyle/>
          <a:p>
            <a:pPr marL="609600" indent="-609600">
              <a:buAutoNum type="alphaLcParenR" startAt="2"/>
            </a:pPr>
            <a:r>
              <a:rPr lang="cs-CZ" b="1" i="1" u="sng" dirty="0" smtClean="0"/>
              <a:t>Průmysl</a:t>
            </a:r>
            <a:r>
              <a:rPr lang="cs-CZ" dirty="0" smtClean="0"/>
              <a:t> </a:t>
            </a:r>
            <a:r>
              <a:rPr lang="cs-CZ" dirty="0"/>
              <a:t>– chybí nerosty (</a:t>
            </a:r>
            <a:r>
              <a:rPr lang="cs-CZ" dirty="0" smtClean="0"/>
              <a:t>dovoz), robotizace, HI-TECH technologie, orientace na export</a:t>
            </a:r>
          </a:p>
          <a:p>
            <a:pPr marL="609600" indent="-609600">
              <a:buNone/>
            </a:pPr>
            <a:r>
              <a:rPr lang="cs-CZ" dirty="0"/>
              <a:t>	</a:t>
            </a:r>
            <a:r>
              <a:rPr lang="cs-CZ" dirty="0" smtClean="0"/>
              <a:t>světová špička – automobilová velmoc, elektrotechnický průmysl, elektronika, optika, chemický průmysl</a:t>
            </a:r>
            <a:endParaRPr lang="cs-CZ" dirty="0"/>
          </a:p>
          <a:p>
            <a:pPr marL="609600" indent="-609600">
              <a:buFontTx/>
              <a:buNone/>
            </a:pPr>
            <a:endParaRPr lang="cs-CZ" dirty="0"/>
          </a:p>
        </p:txBody>
      </p:sp>
      <p:pic>
        <p:nvPicPr>
          <p:cNvPr id="4101" name="Picture 5" descr="http://www.japonsko.tnet.cz/technika/honda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267200"/>
            <a:ext cx="1600200" cy="938213"/>
          </a:xfrm>
          <a:prstGeom prst="rect">
            <a:avLst/>
          </a:prstGeom>
          <a:noFill/>
        </p:spPr>
      </p:pic>
      <p:pic>
        <p:nvPicPr>
          <p:cNvPr id="4103" name="Picture 7" descr="http://www.japonsko.tnet.cz/technika/mazda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943600"/>
            <a:ext cx="2228850" cy="639763"/>
          </a:xfrm>
          <a:prstGeom prst="rect">
            <a:avLst/>
          </a:prstGeom>
          <a:noFill/>
        </p:spPr>
      </p:pic>
      <p:pic>
        <p:nvPicPr>
          <p:cNvPr id="4105" name="Picture 9" descr="http://www.japonsko.tnet.cz/technika/mitsubish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953000"/>
            <a:ext cx="1520825" cy="1635125"/>
          </a:xfrm>
          <a:prstGeom prst="rect">
            <a:avLst/>
          </a:prstGeom>
          <a:noFill/>
        </p:spPr>
      </p:pic>
      <p:pic>
        <p:nvPicPr>
          <p:cNvPr id="4107" name="Picture 11" descr="http://www.japonsko.tnet.cz/technika/toyotalog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267200"/>
            <a:ext cx="1954213" cy="342900"/>
          </a:xfrm>
          <a:prstGeom prst="rect">
            <a:avLst/>
          </a:prstGeom>
          <a:noFill/>
        </p:spPr>
      </p:pic>
      <p:pic>
        <p:nvPicPr>
          <p:cNvPr id="4111" name="Picture 15" descr="logo firmy Sony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4419600"/>
            <a:ext cx="2182813" cy="446088"/>
          </a:xfrm>
          <a:prstGeom prst="rect">
            <a:avLst/>
          </a:prstGeom>
          <a:noFill/>
        </p:spPr>
      </p:pic>
      <p:pic>
        <p:nvPicPr>
          <p:cNvPr id="4113" name="Picture 17" descr="logo firmy Nikon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5257800"/>
            <a:ext cx="1268413" cy="388938"/>
          </a:xfrm>
          <a:prstGeom prst="rect">
            <a:avLst/>
          </a:prstGeom>
          <a:noFill/>
        </p:spPr>
      </p:pic>
      <p:pic>
        <p:nvPicPr>
          <p:cNvPr id="4115" name="Picture 19" descr="logo firmy Panasoni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5684838"/>
            <a:ext cx="2628900" cy="525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38200"/>
          </a:xfrm>
        </p:spPr>
        <p:txBody>
          <a:bodyPr/>
          <a:lstStyle/>
          <a:p>
            <a:r>
              <a:rPr lang="cs-CZ"/>
              <a:t>OBYVATELSTVO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153400" cy="3352800"/>
          </a:xfrm>
        </p:spPr>
        <p:txBody>
          <a:bodyPr/>
          <a:lstStyle/>
          <a:p>
            <a:r>
              <a:rPr lang="cs-CZ" sz="2600" dirty="0"/>
              <a:t>125 mil. obyvatel s hustotou zalidnění 330 ob.</a:t>
            </a:r>
            <a:r>
              <a:rPr lang="cs-CZ" sz="2600" dirty="0">
                <a:cs typeface="Times New Roman" charset="0"/>
              </a:rPr>
              <a:t>/</a:t>
            </a:r>
            <a:r>
              <a:rPr lang="cs-CZ" sz="2600" dirty="0"/>
              <a:t>km</a:t>
            </a:r>
            <a:r>
              <a:rPr lang="cs-CZ" sz="2600" baseline="30000" dirty="0"/>
              <a:t>2</a:t>
            </a:r>
            <a:r>
              <a:rPr lang="cs-CZ" sz="2600" dirty="0"/>
              <a:t> a 75% žije ve městech (vysoká urbanizace) a tvoří jej 99% Japonců.</a:t>
            </a:r>
          </a:p>
          <a:p>
            <a:r>
              <a:rPr lang="cs-CZ" sz="2600" dirty="0" err="1"/>
              <a:t>Megapolis</a:t>
            </a:r>
            <a:r>
              <a:rPr lang="cs-CZ" sz="2600" dirty="0"/>
              <a:t> – Tókjó, </a:t>
            </a:r>
            <a:r>
              <a:rPr lang="cs-CZ" sz="2600" dirty="0" err="1"/>
              <a:t>Kawasaki</a:t>
            </a:r>
            <a:r>
              <a:rPr lang="cs-CZ" sz="2600" dirty="0"/>
              <a:t>, Jokohama aj.</a:t>
            </a:r>
          </a:p>
          <a:p>
            <a:r>
              <a:rPr lang="cs-CZ" sz="2600" dirty="0"/>
              <a:t>Ostrovy osídleny již před 10 tis. lety. Z tu dobu se vyvinula výrazná kultura (buddhismus, šintoismus, bojová umění, písmo, kalendář, </a:t>
            </a:r>
            <a:r>
              <a:rPr lang="cs-CZ" sz="2600" dirty="0" err="1"/>
              <a:t>jakuza</a:t>
            </a:r>
            <a:r>
              <a:rPr lang="cs-CZ" sz="2600" dirty="0"/>
              <a:t> atd.)</a:t>
            </a:r>
          </a:p>
          <a:p>
            <a:endParaRPr lang="cs-CZ" sz="2600" dirty="0"/>
          </a:p>
        </p:txBody>
      </p:sp>
      <p:pic>
        <p:nvPicPr>
          <p:cNvPr id="5125" name="Picture 5" descr="http://www.japonsko.tnet.cz/informace/etik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962400"/>
            <a:ext cx="2000250" cy="2667000"/>
          </a:xfrm>
          <a:prstGeom prst="rect">
            <a:avLst/>
          </a:prstGeom>
          <a:noFill/>
        </p:spPr>
      </p:pic>
      <p:pic>
        <p:nvPicPr>
          <p:cNvPr id="5127" name="Picture 7" descr="pohled na oblast Niši Ume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352800"/>
            <a:ext cx="2400300" cy="3352800"/>
          </a:xfrm>
          <a:prstGeom prst="rect">
            <a:avLst/>
          </a:prstGeom>
          <a:noFill/>
        </p:spPr>
      </p:pic>
      <p:pic>
        <p:nvPicPr>
          <p:cNvPr id="5129" name="Picture 9" descr="V šintóistické svatyni v době svátku Šičigos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191000"/>
            <a:ext cx="2819400" cy="214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cs-CZ" dirty="0"/>
              <a:t>Přírodní podmínky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35052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cs-CZ" sz="2200" b="1" u="sng" dirty="0"/>
              <a:t>Povrch: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cs-CZ" sz="2200" b="1" i="1" dirty="0"/>
              <a:t>Horské masivy:</a:t>
            </a:r>
            <a:r>
              <a:rPr lang="cs-CZ" sz="2200" dirty="0"/>
              <a:t> Himálaj, </a:t>
            </a:r>
            <a:r>
              <a:rPr lang="cs-CZ" sz="2200" dirty="0" err="1"/>
              <a:t>Karákórám</a:t>
            </a:r>
            <a:r>
              <a:rPr lang="cs-CZ" sz="2200" dirty="0"/>
              <a:t>, </a:t>
            </a:r>
            <a:r>
              <a:rPr lang="cs-CZ" sz="2200" dirty="0" err="1"/>
              <a:t>Kunlun</a:t>
            </a:r>
            <a:r>
              <a:rPr lang="cs-CZ" sz="2200" dirty="0"/>
              <a:t> </a:t>
            </a:r>
            <a:r>
              <a:rPr lang="cs-CZ" sz="2200" dirty="0" err="1"/>
              <a:t>Shan</a:t>
            </a:r>
            <a:r>
              <a:rPr lang="cs-CZ" sz="2200" dirty="0"/>
              <a:t>, </a:t>
            </a:r>
            <a:r>
              <a:rPr lang="cs-CZ" sz="2200" dirty="0" err="1"/>
              <a:t>Ťan</a:t>
            </a:r>
            <a:r>
              <a:rPr lang="cs-CZ" sz="2200" dirty="0"/>
              <a:t> </a:t>
            </a:r>
            <a:r>
              <a:rPr lang="cs-CZ" sz="2200" dirty="0" err="1"/>
              <a:t>Šan</a:t>
            </a:r>
            <a:r>
              <a:rPr lang="cs-CZ" sz="2200" dirty="0"/>
              <a:t>, Tibetská plošina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cs-CZ" sz="2200" b="1" i="1" dirty="0"/>
              <a:t>Nížiny:</a:t>
            </a:r>
            <a:r>
              <a:rPr lang="cs-CZ" sz="2200" dirty="0"/>
              <a:t> Velká čínská nížina (</a:t>
            </a:r>
            <a:r>
              <a:rPr lang="cs-CZ" sz="2200" dirty="0" err="1"/>
              <a:t>Huang</a:t>
            </a:r>
            <a:r>
              <a:rPr lang="cs-CZ" sz="2200" dirty="0"/>
              <a:t> He, </a:t>
            </a:r>
            <a:r>
              <a:rPr lang="cs-CZ" sz="2200" dirty="0" err="1"/>
              <a:t>Chang</a:t>
            </a:r>
            <a:r>
              <a:rPr lang="cs-CZ" sz="2200" dirty="0"/>
              <a:t> </a:t>
            </a:r>
            <a:r>
              <a:rPr lang="cs-CZ" sz="2200" dirty="0" err="1"/>
              <a:t>Jiang</a:t>
            </a:r>
            <a:r>
              <a:rPr lang="cs-CZ" sz="2200" dirty="0"/>
              <a:t>)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cs-CZ" sz="2200" b="1" i="1" dirty="0"/>
              <a:t>Pouště:</a:t>
            </a:r>
            <a:r>
              <a:rPr lang="cs-CZ" sz="2200" dirty="0"/>
              <a:t> Gobi, Taklamakan</a:t>
            </a:r>
          </a:p>
          <a:p>
            <a:pPr marL="609600" indent="-609600">
              <a:lnSpc>
                <a:spcPct val="90000"/>
              </a:lnSpc>
            </a:pPr>
            <a:r>
              <a:rPr lang="cs-CZ" sz="2200" b="1" u="sng" dirty="0"/>
              <a:t>Podnebí</a:t>
            </a:r>
            <a:r>
              <a:rPr lang="cs-CZ" sz="2200" b="1" u="sng" dirty="0" smtClean="0"/>
              <a:t>: </a:t>
            </a:r>
            <a:r>
              <a:rPr lang="cs-CZ" sz="2200" dirty="0" smtClean="0"/>
              <a:t>	KONTINENTÁLNÍ x OCEÁNSKÉ</a:t>
            </a:r>
            <a:endParaRPr lang="cs-CZ" sz="2200" b="1" u="sng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sz="2200" dirty="0"/>
              <a:t>        Monzunové podnebí ovlivňují mořské proudy (</a:t>
            </a:r>
            <a:r>
              <a:rPr lang="cs-CZ" sz="2200" dirty="0" err="1"/>
              <a:t>Kuro</a:t>
            </a:r>
            <a:r>
              <a:rPr lang="cs-CZ" sz="2200" dirty="0"/>
              <a:t>-</a:t>
            </a:r>
            <a:r>
              <a:rPr lang="cs-CZ" sz="2200" dirty="0" err="1"/>
              <a:t>šio</a:t>
            </a:r>
            <a:r>
              <a:rPr lang="cs-CZ" sz="2200" dirty="0"/>
              <a:t>, </a:t>
            </a:r>
            <a:r>
              <a:rPr lang="cs-CZ" sz="2200" dirty="0" err="1"/>
              <a:t>Oja</a:t>
            </a:r>
            <a:r>
              <a:rPr lang="cs-CZ" sz="2200" dirty="0"/>
              <a:t>-</a:t>
            </a:r>
            <a:r>
              <a:rPr lang="cs-CZ" sz="2200" dirty="0" err="1"/>
              <a:t>šio</a:t>
            </a:r>
            <a:r>
              <a:rPr lang="cs-CZ" sz="2200" dirty="0"/>
              <a:t>).</a:t>
            </a:r>
          </a:p>
          <a:p>
            <a:pPr marL="609600" indent="-609600">
              <a:lnSpc>
                <a:spcPct val="90000"/>
              </a:lnSpc>
            </a:pPr>
            <a:r>
              <a:rPr lang="cs-CZ" sz="2200" b="1" u="sng" dirty="0"/>
              <a:t>Vegetace:</a:t>
            </a:r>
            <a:r>
              <a:rPr lang="cs-CZ" sz="2200" dirty="0"/>
              <a:t> od jehličnatých lesů přes stepi (zemědělství) a pouště po subtropické lesy.</a:t>
            </a:r>
          </a:p>
        </p:txBody>
      </p:sp>
      <p:pic>
        <p:nvPicPr>
          <p:cNvPr id="4101" name="Picture 5" descr="http://baikal-bangkok.org/img/gob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962400"/>
            <a:ext cx="3886200" cy="2671763"/>
          </a:xfrm>
          <a:prstGeom prst="rect">
            <a:avLst/>
          </a:prstGeom>
          <a:noFill/>
        </p:spPr>
      </p:pic>
      <p:pic>
        <p:nvPicPr>
          <p:cNvPr id="4103" name="Picture 7" descr="http://phototravels.net/japan/pcd1663/kinka-winter-69.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733800"/>
            <a:ext cx="4343400" cy="2944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Válka v Koreji – studená válka po 2.svět.válce</a:t>
            </a:r>
          </a:p>
          <a:p>
            <a:pPr lvl="1"/>
            <a:r>
              <a:rPr lang="cs-CZ" dirty="0" smtClean="0"/>
              <a:t>S (SSSR) – KLDR </a:t>
            </a:r>
          </a:p>
          <a:p>
            <a:pPr lvl="1"/>
            <a:r>
              <a:rPr lang="cs-CZ" dirty="0" smtClean="0"/>
              <a:t>J (USA) – Jižní Korea</a:t>
            </a:r>
          </a:p>
          <a:p>
            <a:pPr lvl="1"/>
            <a:r>
              <a:rPr lang="cs-CZ" dirty="0"/>
              <a:t>Demarkační čára mezi korejskými státy (38. rovnoběžka) </a:t>
            </a:r>
            <a:endParaRPr lang="cs-CZ" dirty="0" smtClean="0"/>
          </a:p>
          <a:p>
            <a:pPr lvl="1"/>
            <a:r>
              <a:rPr lang="cs-CZ" dirty="0" smtClean="0"/>
              <a:t>Dnes dva různé státy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Jižní Korea - Soul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cs-CZ" dirty="0" smtClean="0"/>
              <a:t>Investice z USA</a:t>
            </a:r>
          </a:p>
          <a:p>
            <a:r>
              <a:rPr lang="cs-CZ" dirty="0" smtClean="0"/>
              <a:t>Asijský tygr</a:t>
            </a:r>
          </a:p>
          <a:p>
            <a:r>
              <a:rPr lang="cs-CZ" dirty="0" smtClean="0"/>
              <a:t>Černé uhlí</a:t>
            </a:r>
          </a:p>
          <a:p>
            <a:r>
              <a:rPr lang="cs-CZ" dirty="0" smtClean="0"/>
              <a:t>Automobilový průmysl, elektronika</a:t>
            </a:r>
            <a:endParaRPr lang="cs-CZ" dirty="0"/>
          </a:p>
        </p:txBody>
      </p:sp>
      <p:pic>
        <p:nvPicPr>
          <p:cNvPr id="33794" name="Picture 2" descr="http://www.flags-and-anthems.com/media/flags/flagge-suedkore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57166"/>
            <a:ext cx="2276370" cy="1516063"/>
          </a:xfrm>
          <a:prstGeom prst="rect">
            <a:avLst/>
          </a:prstGeom>
          <a:noFill/>
        </p:spPr>
      </p:pic>
      <p:pic>
        <p:nvPicPr>
          <p:cNvPr id="33796" name="Picture 4" descr="https://yt3.ggpht.com/-z_xqGnvH7V4/AAAAAAAAAAI/AAAAAAAAAAA/xJbQG5E6FX8/s900-c-k-no-mo-rj-c0xffffff/photo.jpg"/>
          <p:cNvPicPr>
            <a:picLocks noChangeAspect="1" noChangeArrowheads="1"/>
          </p:cNvPicPr>
          <p:nvPr/>
        </p:nvPicPr>
        <p:blipFill>
          <a:blip r:embed="rId3" cstate="print"/>
          <a:srcRect t="22222" b="22222"/>
          <a:stretch>
            <a:fillRect/>
          </a:stretch>
        </p:blipFill>
        <p:spPr bwMode="auto">
          <a:xfrm>
            <a:off x="2857488" y="5072074"/>
            <a:ext cx="1800238" cy="1000132"/>
          </a:xfrm>
          <a:prstGeom prst="rect">
            <a:avLst/>
          </a:prstGeom>
          <a:noFill/>
        </p:spPr>
      </p:pic>
      <p:pic>
        <p:nvPicPr>
          <p:cNvPr id="33798" name="Picture 6" descr="https://www.fineprintnyc.com/images/blog/samsung-logo/samsung-logo-history-7.jpg"/>
          <p:cNvPicPr>
            <a:picLocks noChangeAspect="1" noChangeArrowheads="1"/>
          </p:cNvPicPr>
          <p:nvPr/>
        </p:nvPicPr>
        <p:blipFill>
          <a:blip r:embed="rId4"/>
          <a:srcRect l="11611" t="16667" r="10069" b="16667"/>
          <a:stretch>
            <a:fillRect/>
          </a:stretch>
        </p:blipFill>
        <p:spPr bwMode="auto">
          <a:xfrm>
            <a:off x="571472" y="4286256"/>
            <a:ext cx="2000264" cy="857256"/>
          </a:xfrm>
          <a:prstGeom prst="rect">
            <a:avLst/>
          </a:prstGeom>
          <a:noFill/>
        </p:spPr>
      </p:pic>
      <p:pic>
        <p:nvPicPr>
          <p:cNvPr id="33800" name="Picture 8" descr="http://www.autospark.gr/wp-content/uploads/Hyundai-Kia-Daewoo.png"/>
          <p:cNvPicPr>
            <a:picLocks noChangeAspect="1" noChangeArrowheads="1"/>
          </p:cNvPicPr>
          <p:nvPr/>
        </p:nvPicPr>
        <p:blipFill>
          <a:blip r:embed="rId5"/>
          <a:srcRect t="12319" b="2898"/>
          <a:stretch>
            <a:fillRect/>
          </a:stretch>
        </p:blipFill>
        <p:spPr bwMode="auto">
          <a:xfrm>
            <a:off x="5214942" y="3526843"/>
            <a:ext cx="3929058" cy="3331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KLDR - Pchjongjang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Nejtvrdší levicová diktatura na světě – izolace, vydírání, zastrašování, častá vězení a pracovní tábory</a:t>
            </a:r>
          </a:p>
          <a:p>
            <a:r>
              <a:rPr lang="cs-CZ" dirty="0" smtClean="0"/>
              <a:t>KIM-ČONG-UN – kult osobnosti – uctíván, zveličování jednoho člověka – „věčný prezident“</a:t>
            </a:r>
          </a:p>
          <a:p>
            <a:r>
              <a:rPr lang="cs-CZ" dirty="0" smtClean="0"/>
              <a:t>investice – jaderné zbraně</a:t>
            </a:r>
          </a:p>
          <a:p>
            <a:r>
              <a:rPr lang="cs-CZ" dirty="0" smtClean="0"/>
              <a:t>Obrovské armády</a:t>
            </a:r>
          </a:p>
          <a:p>
            <a:r>
              <a:rPr lang="cs-CZ" dirty="0" smtClean="0"/>
              <a:t>Hladomor – nedostatek 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potravin</a:t>
            </a:r>
          </a:p>
          <a:p>
            <a:endParaRPr lang="cs-CZ" dirty="0"/>
          </a:p>
        </p:txBody>
      </p:sp>
      <p:pic>
        <p:nvPicPr>
          <p:cNvPr id="34818" name="Picture 2" descr="http://1gr.cz/fotky/lidovky/14/093/lnc460/ELE563683_PYO01_NORTHKOREA_KIM_0926_11.JPG"/>
          <p:cNvPicPr>
            <a:picLocks noChangeAspect="1" noChangeArrowheads="1"/>
          </p:cNvPicPr>
          <p:nvPr/>
        </p:nvPicPr>
        <p:blipFill>
          <a:blip r:embed="rId2"/>
          <a:srcRect l="10326" t="6522" r="13043"/>
          <a:stretch>
            <a:fillRect/>
          </a:stretch>
        </p:blipFill>
        <p:spPr bwMode="auto">
          <a:xfrm>
            <a:off x="5786414" y="3786190"/>
            <a:ext cx="3357586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Mongolsko - </a:t>
            </a:r>
            <a:r>
              <a:rPr lang="cs-CZ" dirty="0" err="1" smtClean="0"/>
              <a:t>Ulámbátár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Suché stepi, pouště, nedostatek vody a orné půdy</a:t>
            </a:r>
          </a:p>
          <a:p>
            <a:r>
              <a:rPr lang="cs-CZ" dirty="0" smtClean="0"/>
              <a:t>Nízká hustota zalidnění</a:t>
            </a:r>
          </a:p>
          <a:p>
            <a:r>
              <a:rPr lang="cs-CZ" dirty="0" smtClean="0"/>
              <a:t>Zemědělství </a:t>
            </a:r>
            <a:r>
              <a:rPr lang="cs-CZ" sz="2800" dirty="0" smtClean="0"/>
              <a:t>- </a:t>
            </a:r>
            <a:r>
              <a:rPr lang="cs-CZ" sz="2800" dirty="0" smtClean="0">
                <a:latin typeface="Arial" charset="0"/>
                <a:cs typeface="Arial" charset="0"/>
              </a:rPr>
              <a:t>zde pšenice, ječmen</a:t>
            </a:r>
            <a:endParaRPr lang="cs-CZ" sz="2800" dirty="0">
              <a:latin typeface="Arial" charset="0"/>
              <a:cs typeface="Arial" charset="0"/>
            </a:endParaRPr>
          </a:p>
          <a:p>
            <a:r>
              <a:rPr lang="cs-CZ" dirty="0" smtClean="0"/>
              <a:t>Pastevectví (ovce, koně, skot)</a:t>
            </a:r>
            <a:endParaRPr lang="cs-CZ" dirty="0"/>
          </a:p>
        </p:txBody>
      </p:sp>
      <p:pic>
        <p:nvPicPr>
          <p:cNvPr id="4" name="Obrázek 3" descr="800px-Flag_of_Mongolia_sv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14290"/>
            <a:ext cx="2128339" cy="143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Zástupný symbol pro obsah 16"/>
          <p:cNvSpPr>
            <a:spLocks noGrp="1"/>
          </p:cNvSpPr>
          <p:nvPr>
            <p:ph idx="1"/>
          </p:nvPr>
        </p:nvSpPr>
        <p:spPr>
          <a:xfrm>
            <a:off x="468313" y="1557338"/>
            <a:ext cx="8423275" cy="4826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cs-CZ" sz="2400" b="1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>
              <a:buFont typeface="Wingdings" pitchFamily="2" charset="2"/>
              <a:buChar char="v"/>
            </a:pPr>
            <a:endParaRPr lang="cs-CZ" sz="2400" b="1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>
              <a:buFont typeface="Wingdings" pitchFamily="2" charset="2"/>
              <a:buChar char="v"/>
            </a:pPr>
            <a:endParaRPr lang="cs-CZ" sz="2400" b="1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6" name="Obrázek 5" descr="2357376_1-80-c240xc16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44900"/>
            <a:ext cx="4122738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jurt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916113"/>
            <a:ext cx="413226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leva 6"/>
          <p:cNvSpPr/>
          <p:nvPr/>
        </p:nvSpPr>
        <p:spPr>
          <a:xfrm>
            <a:off x="4357686" y="2071678"/>
            <a:ext cx="3168650" cy="936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Jurta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1142976" y="4929198"/>
            <a:ext cx="3024188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Národní muzeum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4348" y="592933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Hudební nástroje z lidských kosti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072066" y="2857496"/>
            <a:ext cx="407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cs typeface="Arial" charset="0"/>
              </a:rPr>
              <a:t>tradičním domovem mongolských pastevců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619899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3860800"/>
            <a:ext cx="4102100" cy="2719388"/>
          </a:xfrm>
        </p:spPr>
      </p:pic>
      <p:pic>
        <p:nvPicPr>
          <p:cNvPr id="24578" name="Picture 2" descr="Manzshir Khiid Mongolsko">
            <a:hlinkClick r:id="rId3" tooltip="Manzshir Khiid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989138"/>
            <a:ext cx="403225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leva 5"/>
          <p:cNvSpPr/>
          <p:nvPr/>
        </p:nvSpPr>
        <p:spPr>
          <a:xfrm>
            <a:off x="4067175" y="2565400"/>
            <a:ext cx="2808288" cy="7921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klášter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1258888" y="5084763"/>
            <a:ext cx="3024187" cy="936625"/>
          </a:xfrm>
          <a:prstGeom prst="rightArrow">
            <a:avLst>
              <a:gd name="adj1" fmla="val 50000"/>
              <a:gd name="adj2" fmla="val 45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solné jezero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cs-CZ"/>
              <a:t>Socioekonomické podmínky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10600" cy="2743200"/>
          </a:xfrm>
        </p:spPr>
        <p:txBody>
          <a:bodyPr/>
          <a:lstStyle/>
          <a:p>
            <a:r>
              <a:rPr lang="cs-CZ" sz="2400" b="1" u="sng"/>
              <a:t>Zemědělství:</a:t>
            </a:r>
            <a:r>
              <a:rPr lang="cs-CZ" sz="2400"/>
              <a:t> sever (pšenice a kukuřice, brambory), jih (rýže, batáty, sója) + čaj, bavlna. Důležitý je rybolov. </a:t>
            </a:r>
          </a:p>
          <a:p>
            <a:r>
              <a:rPr lang="cs-CZ" sz="2400" b="1" u="sng"/>
              <a:t>Průmysl:</a:t>
            </a:r>
            <a:r>
              <a:rPr lang="cs-CZ" sz="2400"/>
              <a:t> rozdílná úroveň (tržní hospodářství a centrálně řízené).</a:t>
            </a:r>
          </a:p>
          <a:p>
            <a:r>
              <a:rPr lang="cs-CZ" sz="2400" b="1" u="sng"/>
              <a:t>Obyvatelstvo:</a:t>
            </a:r>
            <a:r>
              <a:rPr lang="cs-CZ" sz="2400"/>
              <a:t> nejhustěji osídlené východní pobřeží, vnitrozemí řídce.</a:t>
            </a:r>
          </a:p>
        </p:txBody>
      </p:sp>
      <p:pic>
        <p:nvPicPr>
          <p:cNvPr id="5125" name="Picture 5" descr="http://www.pamir.pl/oferta/tsh/graf/Jurta%20i%20osniezone%20szczy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19400"/>
            <a:ext cx="4953000" cy="3270250"/>
          </a:xfrm>
          <a:prstGeom prst="rect">
            <a:avLst/>
          </a:prstGeom>
          <a:noFill/>
        </p:spPr>
      </p:pic>
      <p:pic>
        <p:nvPicPr>
          <p:cNvPr id="5127" name="Picture 7" descr="http://www.fengshuibydesignonline.com/2-china-fishing-bir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5463" y="2514600"/>
            <a:ext cx="3386137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Nerostné bohatství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Sever a východ oblasti</a:t>
            </a:r>
          </a:p>
          <a:p>
            <a:pPr lvl="1"/>
            <a:r>
              <a:rPr lang="cs-CZ" dirty="0" smtClean="0"/>
              <a:t>Černé uhlí, železná ruda (</a:t>
            </a:r>
            <a:r>
              <a:rPr lang="cs-CZ" dirty="0" err="1" smtClean="0"/>
              <a:t>severo</a:t>
            </a:r>
            <a:r>
              <a:rPr lang="cs-CZ" dirty="0" smtClean="0"/>
              <a:t>-východ Číny)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Korejský poloostrov, Mongolsko, Jižní Čína</a:t>
            </a:r>
          </a:p>
          <a:p>
            <a:pPr lvl="1"/>
            <a:r>
              <a:rPr lang="cs-CZ" dirty="0" smtClean="0"/>
              <a:t>Barevné kovy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417646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44334"/>
            <a:ext cx="3665984" cy="24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11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Obyvatelstvo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Nejlidnatější část Asie </a:t>
            </a:r>
            <a:r>
              <a:rPr lang="cs-CZ" sz="2400" b="1" dirty="0" smtClean="0"/>
              <a:t>více než 1,5 mld. obyvatel</a:t>
            </a:r>
          </a:p>
          <a:p>
            <a:r>
              <a:rPr lang="cs-CZ" sz="2400" b="1" dirty="0" smtClean="0"/>
              <a:t>Mongoloidní</a:t>
            </a:r>
            <a:r>
              <a:rPr lang="cs-CZ" sz="2400" dirty="0" smtClean="0"/>
              <a:t> (žlutá) </a:t>
            </a:r>
            <a:r>
              <a:rPr lang="cs-CZ" sz="2400" b="1" dirty="0" smtClean="0"/>
              <a:t>rasa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lvl="0"/>
            <a:r>
              <a:rPr lang="cs-CZ" sz="2400" b="1" dirty="0" smtClean="0">
                <a:solidFill>
                  <a:prstClr val="black"/>
                </a:solidFill>
              </a:rPr>
              <a:t>Nerovnoměrnost osídlení</a:t>
            </a:r>
          </a:p>
          <a:p>
            <a:pPr lvl="1"/>
            <a:r>
              <a:rPr lang="cs-CZ" sz="2000" dirty="0" smtClean="0">
                <a:solidFill>
                  <a:prstClr val="black"/>
                </a:solidFill>
              </a:rPr>
              <a:t>nejhustěji východní pobřeží</a:t>
            </a:r>
          </a:p>
          <a:p>
            <a:pPr lvl="1"/>
            <a:r>
              <a:rPr lang="cs-CZ" sz="2000" b="1" dirty="0" smtClean="0">
                <a:solidFill>
                  <a:prstClr val="black"/>
                </a:solidFill>
              </a:rPr>
              <a:t>Tokio, Soul, Ósaka </a:t>
            </a:r>
            <a:endParaRPr lang="cs-CZ" sz="2000" dirty="0" smtClean="0"/>
          </a:p>
          <a:p>
            <a:r>
              <a:rPr lang="cs-CZ" sz="2400" b="1" dirty="0" smtClean="0"/>
              <a:t>Zvláštnost – písmo</a:t>
            </a:r>
            <a:r>
              <a:rPr lang="cs-CZ" sz="2400" dirty="0" smtClean="0"/>
              <a:t>	</a:t>
            </a:r>
          </a:p>
          <a:p>
            <a:pPr lvl="1"/>
            <a:r>
              <a:rPr lang="cs-CZ" sz="2000" dirty="0" smtClean="0"/>
              <a:t>znakové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30576"/>
            <a:ext cx="3306688" cy="40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Výsledek obrázku pro mongoloidní ra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000240"/>
            <a:ext cx="2466975" cy="1847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cs-CZ"/>
              <a:t>ČÍNA – ŘÍŠE STŘEDU</a:t>
            </a:r>
          </a:p>
        </p:txBody>
      </p:sp>
      <p:pic>
        <p:nvPicPr>
          <p:cNvPr id="2055" name="Picture 7" descr="http://upload.wikimedia.org/wikipedia/cs/8/84/Čí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5181600" cy="3346450"/>
          </a:xfrm>
          <a:prstGeom prst="rect">
            <a:avLst/>
          </a:prstGeom>
          <a:noFill/>
        </p:spPr>
      </p:pic>
      <p:pic>
        <p:nvPicPr>
          <p:cNvPr id="2057" name="Picture 9" descr="http://home.zcu.cz/~gdvorako/obr/zakazane_mes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306763"/>
            <a:ext cx="5410200" cy="3551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Symbol Číny a WWF </a:t>
            </a:r>
            <a:r>
              <a:rPr lang="cs-CZ" sz="1800" dirty="0" smtClean="0"/>
              <a:t>(Světový fond na ochranu přírody)</a:t>
            </a:r>
            <a:endParaRPr lang="cs-CZ" sz="4000" dirty="0"/>
          </a:p>
        </p:txBody>
      </p:sp>
      <p:pic>
        <p:nvPicPr>
          <p:cNvPr id="1026" name="Picture 2" descr="http://www.pandavelka.estranky.cz/img/picture/7/28587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2" r="31783"/>
          <a:stretch/>
        </p:blipFill>
        <p:spPr bwMode="auto">
          <a:xfrm>
            <a:off x="7380312" y="1124744"/>
            <a:ext cx="139026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asianstyle.cz/upload/clanky/b4705/d5f5a45d3e3a504cb1ddf8a0eb3792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94419"/>
            <a:ext cx="7200800" cy="480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914400"/>
          </a:xfrm>
        </p:spPr>
        <p:txBody>
          <a:bodyPr/>
          <a:lstStyle/>
          <a:p>
            <a:r>
              <a:rPr lang="cs-CZ" dirty="0" smtClean="0"/>
              <a:t>Čína - Peking</a:t>
            </a: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cs-CZ" sz="2400" dirty="0" smtClean="0"/>
              <a:t>Třetí největší stát světa</a:t>
            </a:r>
          </a:p>
          <a:p>
            <a:r>
              <a:rPr lang="cs-CZ" sz="2400" dirty="0" smtClean="0"/>
              <a:t>Nejlidnatější stát světa 1,3 miliardy /1/5 obyv. světa</a:t>
            </a:r>
          </a:p>
          <a:p>
            <a:r>
              <a:rPr lang="cs-CZ" sz="2400" dirty="0" smtClean="0"/>
              <a:t>Komunistická republika – tvrdý režim</a:t>
            </a:r>
          </a:p>
          <a:p>
            <a:r>
              <a:rPr lang="cs-CZ" sz="2400" dirty="0" smtClean="0"/>
              <a:t>Politika jednoho dítěte = výhody</a:t>
            </a:r>
          </a:p>
          <a:p>
            <a:r>
              <a:rPr lang="cs-CZ" sz="2400" dirty="0" smtClean="0"/>
              <a:t>Kolébka nejvyspělejších civilizací (vynálezy-kompas, papír, hedvábí, porcelán, střelný prach)</a:t>
            </a:r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4" name="Picture 19" descr="http://www.artsmia.org/arts-of-asia/china/images/chin-terracotta-soldiers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4005064"/>
            <a:ext cx="6536298" cy="2791544"/>
          </a:xfrm>
          <a:prstGeom prst="rect">
            <a:avLst/>
          </a:prstGeom>
          <a:noFill/>
        </p:spPr>
      </p:pic>
      <p:pic>
        <p:nvPicPr>
          <p:cNvPr id="2050" name="Picture 2" descr="https://upload.wikimedia.org/wikipedia/commons/thumb/f/fa/Flag_of_the_People%27s_Republic_of_China.svg/220px-Flag_of_the_People%27s_Republic_of_Chin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72" y="188640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580112" y="3373317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Terakotová armáda 8-10 tisíc, </a:t>
            </a:r>
          </a:p>
          <a:p>
            <a:r>
              <a:rPr lang="pl-PL" sz="1600" dirty="0" smtClean="0"/>
              <a:t>z </a:t>
            </a:r>
            <a:r>
              <a:rPr lang="pl-PL" sz="1600" dirty="0"/>
              <a:t>bronzu a ze dřeva.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209</TotalTime>
  <Words>698</Words>
  <Application>Microsoft Office PowerPoint</Application>
  <PresentationFormat>Předvádění na obrazovce (4:3)</PresentationFormat>
  <Paragraphs>138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sady Office</vt:lpstr>
      <vt:lpstr>Východní Asie</vt:lpstr>
      <vt:lpstr>Poloha a členitost</vt:lpstr>
      <vt:lpstr>Přírodní podmínky</vt:lpstr>
      <vt:lpstr>Socioekonomické podmínky</vt:lpstr>
      <vt:lpstr>Nerostné bohatství</vt:lpstr>
      <vt:lpstr>Obyvatelstvo</vt:lpstr>
      <vt:lpstr>ČÍNA – ŘÍŠE STŘEDU</vt:lpstr>
      <vt:lpstr>Symbol Číny a WWF (Světový fond na ochranu přírody)</vt:lpstr>
      <vt:lpstr>Čína - Peking</vt:lpstr>
      <vt:lpstr>Hospodářství</vt:lpstr>
      <vt:lpstr>Hospodářství</vt:lpstr>
      <vt:lpstr>Tři soustěsky</vt:lpstr>
      <vt:lpstr>Čína - Cestovní ruch </vt:lpstr>
      <vt:lpstr>Čína - Cestovní ruch </vt:lpstr>
      <vt:lpstr>Čína - Cestovní ruch </vt:lpstr>
      <vt:lpstr> [1]</vt:lpstr>
      <vt:lpstr>Čína - Cestovní ruch </vt:lpstr>
      <vt:lpstr>Prezentace aplikace PowerPoint</vt:lpstr>
      <vt:lpstr>JAPONSKO</vt:lpstr>
      <vt:lpstr>Japonsko</vt:lpstr>
      <vt:lpstr>Japonsko</vt:lpstr>
      <vt:lpstr>Japonsko</vt:lpstr>
      <vt:lpstr>Japonsko</vt:lpstr>
      <vt:lpstr>Prezentace aplikace PowerPoint</vt:lpstr>
      <vt:lpstr>Prezentace aplikace PowerPoint</vt:lpstr>
      <vt:lpstr>Prezentace aplikace PowerPoint</vt:lpstr>
      <vt:lpstr>HOSPODÁŘSTVÍ</vt:lpstr>
      <vt:lpstr>HOSPODÁŘSTVÍ</vt:lpstr>
      <vt:lpstr>OBYVATELSTVO</vt:lpstr>
      <vt:lpstr>KOREA</vt:lpstr>
      <vt:lpstr>Jižní Korea - Soul</vt:lpstr>
      <vt:lpstr>KLDR - Pchjongjang</vt:lpstr>
      <vt:lpstr>Mongolsko - Ulámbátár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Východní Asie</dc:title>
  <dc:creator>Jiříkův Aušus</dc:creator>
  <cp:lastModifiedBy>uzivatel</cp:lastModifiedBy>
  <cp:revision>19</cp:revision>
  <dcterms:created xsi:type="dcterms:W3CDTF">2017-03-17T01:33:17Z</dcterms:created>
  <dcterms:modified xsi:type="dcterms:W3CDTF">2019-04-08T05:38:39Z</dcterms:modified>
</cp:coreProperties>
</file>