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B3C50-7919-4360-810A-5CC5EA483E48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3DC15-2450-4D2B-8929-A365616ABFE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604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DBAC963-B106-440F-8956-30B336012AEF}" type="datetimeFigureOut">
              <a:rPr lang="cs-CZ" smtClean="0"/>
              <a:t>21.03.2020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2ACD52F-0474-4F0B-919C-2F0EC3E8D218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klimentova@zsamszirovnice.cz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Hustota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00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převod mezi kg/</a:t>
            </a:r>
            <a:r>
              <a:rPr lang="cs-CZ" dirty="0" err="1" smtClean="0"/>
              <a:t>m</a:t>
            </a:r>
            <a:r>
              <a:rPr lang="cs-CZ" baseline="30000" dirty="0" err="1" smtClean="0"/>
              <a:t>3</a:t>
            </a:r>
            <a:r>
              <a:rPr lang="cs-CZ" baseline="30000" dirty="0" smtClean="0"/>
              <a:t>  </a:t>
            </a:r>
            <a:r>
              <a:rPr lang="cs-CZ" dirty="0" smtClean="0"/>
              <a:t>a</a:t>
            </a:r>
            <a:r>
              <a:rPr lang="cs-CZ" baseline="30000" dirty="0" smtClean="0"/>
              <a:t> </a:t>
            </a:r>
            <a:r>
              <a:rPr lang="cs-CZ" dirty="0" smtClean="0"/>
              <a:t>g/</a:t>
            </a:r>
            <a:r>
              <a:rPr lang="cs-CZ" dirty="0" err="1" smtClean="0"/>
              <a:t>cm</a:t>
            </a:r>
            <a:r>
              <a:rPr lang="cs-CZ" baseline="30000" dirty="0" err="1" smtClean="0"/>
              <a:t>3</a:t>
            </a:r>
            <a:r>
              <a:rPr lang="cs-CZ" baseline="30000" dirty="0" smtClean="0"/>
              <a:t> </a:t>
            </a:r>
            <a:r>
              <a:rPr lang="cs-CZ" dirty="0" smtClean="0"/>
              <a:t>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1 kg/</a:t>
            </a:r>
            <a:r>
              <a:rPr lang="cs-CZ" dirty="0" err="1" smtClean="0"/>
              <a:t>m</a:t>
            </a:r>
            <a:r>
              <a:rPr lang="cs-CZ" baseline="30000" dirty="0" err="1" smtClean="0"/>
              <a:t>3</a:t>
            </a:r>
            <a:r>
              <a:rPr lang="cs-CZ" baseline="30000" dirty="0" smtClean="0"/>
              <a:t>  </a:t>
            </a:r>
            <a:r>
              <a:rPr lang="cs-CZ" dirty="0" smtClean="0"/>
              <a:t>= 0,001</a:t>
            </a:r>
            <a:r>
              <a:rPr lang="cs-CZ" baseline="30000" dirty="0" smtClean="0"/>
              <a:t> </a:t>
            </a:r>
            <a:r>
              <a:rPr lang="cs-CZ" dirty="0" smtClean="0"/>
              <a:t>g/</a:t>
            </a:r>
            <a:r>
              <a:rPr lang="cs-CZ" dirty="0" err="1" smtClean="0"/>
              <a:t>cm</a:t>
            </a:r>
            <a:r>
              <a:rPr lang="cs-CZ" baseline="30000" dirty="0" err="1" smtClean="0"/>
              <a:t>3</a:t>
            </a:r>
            <a:endParaRPr lang="cs-CZ" baseline="30000" dirty="0" smtClean="0"/>
          </a:p>
          <a:p>
            <a:r>
              <a:rPr lang="cs-CZ" dirty="0" smtClean="0"/>
              <a:t>1</a:t>
            </a:r>
            <a:r>
              <a:rPr lang="cs-CZ" baseline="30000" dirty="0" smtClean="0"/>
              <a:t> </a:t>
            </a:r>
            <a:r>
              <a:rPr lang="cs-CZ" dirty="0"/>
              <a:t>g/</a:t>
            </a:r>
            <a:r>
              <a:rPr lang="cs-CZ" dirty="0" err="1"/>
              <a:t>cm</a:t>
            </a:r>
            <a:r>
              <a:rPr lang="cs-CZ" baseline="30000" dirty="0" err="1"/>
              <a:t>3</a:t>
            </a:r>
            <a:r>
              <a:rPr lang="cs-CZ" baseline="30000" dirty="0"/>
              <a:t> </a:t>
            </a:r>
            <a:r>
              <a:rPr lang="cs-CZ" dirty="0" smtClean="0"/>
              <a:t>= 1000</a:t>
            </a:r>
            <a:r>
              <a:rPr lang="cs-CZ" baseline="30000" dirty="0" smtClean="0"/>
              <a:t> </a:t>
            </a:r>
            <a:r>
              <a:rPr lang="cs-CZ" dirty="0" smtClean="0"/>
              <a:t>kg/</a:t>
            </a:r>
            <a:r>
              <a:rPr lang="cs-CZ" dirty="0" err="1" smtClean="0"/>
              <a:t>m</a:t>
            </a:r>
            <a:r>
              <a:rPr lang="cs-CZ" baseline="30000" dirty="0" err="1" smtClean="0"/>
              <a:t>3</a:t>
            </a:r>
            <a:endParaRPr lang="cs-CZ" dirty="0"/>
          </a:p>
          <a:p>
            <a:r>
              <a:rPr lang="cs-CZ" dirty="0" smtClean="0"/>
              <a:t>tento převod je takový, že máte hmotnost v g kostičky o rozměrech </a:t>
            </a:r>
            <a:r>
              <a:rPr lang="cs-CZ" dirty="0" err="1" smtClean="0"/>
              <a:t>1x1x1cm</a:t>
            </a:r>
            <a:r>
              <a:rPr lang="cs-CZ" dirty="0" smtClean="0"/>
              <a:t> (menší než kostka cukru) proti hmotnosti v kg kostky o rozměrech </a:t>
            </a:r>
            <a:r>
              <a:rPr lang="cs-CZ" dirty="0" err="1" smtClean="0"/>
              <a:t>1x1x1m</a:t>
            </a:r>
            <a:r>
              <a:rPr lang="cs-CZ" dirty="0" smtClean="0"/>
              <a:t> (bílá nádrž na vodu na zahradě)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01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příklady na převody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cs-CZ" i="1" dirty="0" smtClean="0"/>
              <a:t>VZOR: rtuť = 13500 </a:t>
            </a:r>
            <a:r>
              <a:rPr lang="cs-CZ" i="1" dirty="0"/>
              <a:t>kg/</a:t>
            </a:r>
            <a:r>
              <a:rPr lang="cs-CZ" i="1" dirty="0" err="1"/>
              <a:t>m</a:t>
            </a:r>
            <a:r>
              <a:rPr lang="cs-CZ" i="1" baseline="30000" dirty="0" err="1"/>
              <a:t>3</a:t>
            </a:r>
            <a:r>
              <a:rPr lang="cs-CZ" i="1" baseline="30000" dirty="0"/>
              <a:t>  </a:t>
            </a:r>
            <a:r>
              <a:rPr lang="cs-CZ" i="1" dirty="0" smtClean="0"/>
              <a:t>=13,5</a:t>
            </a:r>
            <a:r>
              <a:rPr lang="cs-CZ" i="1" baseline="30000" dirty="0" smtClean="0"/>
              <a:t> </a:t>
            </a:r>
            <a:r>
              <a:rPr lang="cs-CZ" i="1" dirty="0"/>
              <a:t>g/</a:t>
            </a:r>
            <a:r>
              <a:rPr lang="cs-CZ" i="1" dirty="0" err="1"/>
              <a:t>cm</a:t>
            </a:r>
            <a:r>
              <a:rPr lang="cs-CZ" i="1" baseline="30000" dirty="0" err="1"/>
              <a:t>3</a:t>
            </a:r>
            <a:r>
              <a:rPr lang="cs-CZ" i="1" baseline="30000" dirty="0"/>
              <a:t> </a:t>
            </a:r>
            <a:r>
              <a:rPr lang="cs-CZ" i="1" dirty="0" smtClean="0"/>
              <a:t> </a:t>
            </a:r>
          </a:p>
          <a:p>
            <a:r>
              <a:rPr lang="cs-CZ" i="1" dirty="0" smtClean="0"/>
              <a:t>mosaz</a:t>
            </a:r>
          </a:p>
          <a:p>
            <a:r>
              <a:rPr lang="cs-CZ" i="1" dirty="0" smtClean="0"/>
              <a:t>beton</a:t>
            </a:r>
          </a:p>
          <a:p>
            <a:r>
              <a:rPr lang="cs-CZ" i="1" dirty="0" smtClean="0"/>
              <a:t>dural</a:t>
            </a:r>
          </a:p>
          <a:p>
            <a:r>
              <a:rPr lang="cs-CZ" i="1" dirty="0" smtClean="0"/>
              <a:t>butan</a:t>
            </a:r>
          </a:p>
          <a:p>
            <a:r>
              <a:rPr lang="cs-CZ" i="1" dirty="0" smtClean="0"/>
              <a:t>voda</a:t>
            </a:r>
          </a:p>
          <a:p>
            <a:pPr marL="68580" indent="0">
              <a:buNone/>
            </a:pPr>
            <a:r>
              <a:rPr lang="cs-CZ" i="1" dirty="0" smtClean="0"/>
              <a:t>vyplň pomocí tabulky dle vzoru, vyfoť a pošli (v tabulkách jsou hustoty v kg/</a:t>
            </a:r>
            <a:r>
              <a:rPr lang="cs-CZ" i="1" dirty="0" err="1" smtClean="0"/>
              <a:t>m</a:t>
            </a:r>
            <a:r>
              <a:rPr lang="cs-CZ" i="1" baseline="30000" dirty="0" err="1" smtClean="0"/>
              <a:t>3</a:t>
            </a:r>
            <a:r>
              <a:rPr lang="cs-CZ" i="1" dirty="0" smtClean="0"/>
              <a:t>)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36863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Hustota materiálu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Určitě už jste zjistili, že některé věci jsou lehčí než jiné</a:t>
            </a:r>
          </a:p>
          <a:p>
            <a:r>
              <a:rPr lang="cs-CZ" dirty="0" smtClean="0"/>
              <a:t>Unesete velkou desku polystyrenu, ale neuneseme betonovou dlaždici, která je o dost menší.</a:t>
            </a:r>
          </a:p>
          <a:p>
            <a:r>
              <a:rPr lang="cs-CZ" dirty="0" smtClean="0"/>
              <a:t>Beton má větší hustotu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36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Hmotnost	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Kostky o stejném objemu, mají jinou hmotnost</a:t>
            </a:r>
          </a:p>
          <a:p>
            <a:r>
              <a:rPr lang="cs-CZ" dirty="0" smtClean="0"/>
              <a:t>tyto kostky mají </a:t>
            </a:r>
            <a:r>
              <a:rPr lang="cs-CZ" dirty="0" err="1" smtClean="0"/>
              <a:t>1x1x1cm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094" y="3618320"/>
            <a:ext cx="3941763" cy="287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49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Zjištění hustoty v tabulkách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 tabulce najdi hustoty těchto materiálů </a:t>
            </a:r>
          </a:p>
          <a:p>
            <a:r>
              <a:rPr lang="cs-CZ" dirty="0" smtClean="0"/>
              <a:t>hliník, ocel, písek, bakelit, pryž, bronz, sklo křemičité, nafta, olej řepkový, pečetní vosk – napiš si je do sešitu – fotku mi pošli na mail </a:t>
            </a:r>
            <a:r>
              <a:rPr lang="cs-CZ" dirty="0" smtClean="0">
                <a:hlinkClick r:id="rId2"/>
              </a:rPr>
              <a:t>klimentova@zsamszirovnice.cz</a:t>
            </a:r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45276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Hustota – výpočet	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cs-CZ" dirty="0" smtClean="0"/>
                  <a:t>Hustotu můžeme nejen najít v tabulkách, ale i vypočítat</a:t>
                </a:r>
              </a:p>
              <a:p>
                <a:r>
                  <a:rPr lang="cs-CZ" dirty="0" smtClean="0"/>
                  <a:t>hustota = hmotnost tělesa : objem tělesa</a:t>
                </a:r>
              </a:p>
              <a:p>
                <a:pPr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</a:rPr>
                      <m:t>ρ</m:t>
                    </m:r>
                    <m:r>
                      <a:rPr lang="cs-CZ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b="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1389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Přímá spojnice se šipkou 6"/>
          <p:cNvCxnSpPr/>
          <p:nvPr/>
        </p:nvCxnSpPr>
        <p:spPr>
          <a:xfrm>
            <a:off x="1559136" y="4077072"/>
            <a:ext cx="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ovéPole 7"/>
          <p:cNvSpPr txBox="1"/>
          <p:nvPr/>
        </p:nvSpPr>
        <p:spPr>
          <a:xfrm>
            <a:off x="1187624" y="4797152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Ró – písmeno řecké abecedy – značí hustotu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948820"/>
            <a:ext cx="379298" cy="619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4427984" y="4948820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- s psané formě vypadá Ró takto</a:t>
            </a:r>
            <a:endParaRPr lang="cs-CZ" dirty="0"/>
          </a:p>
        </p:txBody>
      </p:sp>
      <p:cxnSp>
        <p:nvCxnSpPr>
          <p:cNvPr id="11" name="Přímá spojnice se šipkou 10"/>
          <p:cNvCxnSpPr/>
          <p:nvPr/>
        </p:nvCxnSpPr>
        <p:spPr>
          <a:xfrm>
            <a:off x="2375756" y="3717032"/>
            <a:ext cx="10441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>
            <a:off x="2375756" y="4077072"/>
            <a:ext cx="104411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3"/>
          <p:cNvSpPr txBox="1"/>
          <p:nvPr/>
        </p:nvSpPr>
        <p:spPr>
          <a:xfrm>
            <a:off x="3563888" y="3532366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hmotnost</a:t>
            </a:r>
            <a:endParaRPr lang="cs-CZ" dirty="0"/>
          </a:p>
        </p:txBody>
      </p:sp>
      <p:sp>
        <p:nvSpPr>
          <p:cNvPr id="15" name="TextovéPole 14"/>
          <p:cNvSpPr txBox="1"/>
          <p:nvPr/>
        </p:nvSpPr>
        <p:spPr>
          <a:xfrm>
            <a:off x="3506720" y="4077072"/>
            <a:ext cx="2556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objem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13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výpočet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ρ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endParaRPr lang="cs-CZ" dirty="0" smtClean="0"/>
              </a:p>
              <a:p>
                <a:r>
                  <a:rPr lang="cs-CZ" dirty="0" smtClean="0"/>
                  <a:t>před výpočtem musíme převést jednotky</a:t>
                </a:r>
              </a:p>
              <a:p>
                <a:r>
                  <a:rPr lang="cs-CZ" dirty="0" smtClean="0"/>
                  <a:t>počítáme v kg a </a:t>
                </a:r>
                <a:r>
                  <a:rPr lang="cs-CZ" dirty="0" err="1" smtClean="0"/>
                  <a:t>m</a:t>
                </a:r>
                <a:r>
                  <a:rPr lang="cs-CZ" baseline="30000" dirty="0" err="1" smtClean="0"/>
                  <a:t>3</a:t>
                </a:r>
                <a:r>
                  <a:rPr lang="cs-CZ" baseline="30000" dirty="0" smtClean="0"/>
                  <a:t>  →</a:t>
                </a:r>
                <a:r>
                  <a:rPr lang="cs-CZ" dirty="0" smtClean="0"/>
                  <a:t>hustota vyjde v kg/</a:t>
                </a:r>
                <a:r>
                  <a:rPr lang="cs-CZ" dirty="0" err="1" smtClean="0"/>
                  <a:t>m</a:t>
                </a:r>
                <a:r>
                  <a:rPr lang="cs-CZ" baseline="30000" dirty="0" err="1" smtClean="0"/>
                  <a:t>3</a:t>
                </a:r>
                <a:r>
                  <a:rPr lang="cs-CZ" baseline="30000" dirty="0" smtClean="0"/>
                  <a:t> </a:t>
                </a:r>
                <a:r>
                  <a:rPr lang="cs-CZ" dirty="0" smtClean="0"/>
                  <a:t>(čti kilogram na metr krychlový) </a:t>
                </a:r>
              </a:p>
              <a:p>
                <a:r>
                  <a:rPr lang="cs-CZ" dirty="0" smtClean="0"/>
                  <a:t>druhá možnost g a </a:t>
                </a:r>
                <a:r>
                  <a:rPr lang="cs-CZ" dirty="0" err="1" smtClean="0"/>
                  <a:t>cm</a:t>
                </a:r>
                <a:r>
                  <a:rPr lang="cs-CZ" baseline="30000" dirty="0" err="1" smtClean="0"/>
                  <a:t>3</a:t>
                </a:r>
                <a:r>
                  <a:rPr lang="cs-CZ" baseline="30000" dirty="0" smtClean="0"/>
                  <a:t> →</a:t>
                </a:r>
                <a:r>
                  <a:rPr lang="cs-CZ" dirty="0" smtClean="0"/>
                  <a:t>hustota </a:t>
                </a:r>
                <a:r>
                  <a:rPr lang="cs-CZ" dirty="0"/>
                  <a:t>vyjde v </a:t>
                </a:r>
                <a:r>
                  <a:rPr lang="cs-CZ" dirty="0" smtClean="0"/>
                  <a:t>g/</a:t>
                </a:r>
                <a:r>
                  <a:rPr lang="cs-CZ" dirty="0" err="1" smtClean="0"/>
                  <a:t>cm</a:t>
                </a:r>
                <a:r>
                  <a:rPr lang="cs-CZ" baseline="30000" dirty="0" err="1" smtClean="0"/>
                  <a:t>3</a:t>
                </a:r>
                <a:r>
                  <a:rPr lang="cs-CZ" baseline="30000" dirty="0" smtClean="0"/>
                  <a:t> </a:t>
                </a:r>
                <a:r>
                  <a:rPr lang="cs-CZ" dirty="0"/>
                  <a:t>(čti </a:t>
                </a:r>
                <a:r>
                  <a:rPr lang="cs-CZ" dirty="0" smtClean="0"/>
                  <a:t>gram </a:t>
                </a:r>
                <a:r>
                  <a:rPr lang="cs-CZ" dirty="0"/>
                  <a:t>na </a:t>
                </a:r>
                <a:r>
                  <a:rPr lang="cs-CZ" dirty="0" smtClean="0"/>
                  <a:t>centimetr </a:t>
                </a:r>
                <a:r>
                  <a:rPr lang="cs-CZ" dirty="0"/>
                  <a:t>krychlový) </a:t>
                </a:r>
                <a:endParaRPr lang="cs-CZ" baseline="30000" dirty="0" smtClean="0"/>
              </a:p>
              <a:p>
                <a:pPr marL="68580" indent="0">
                  <a:buNone/>
                </a:pPr>
                <a:endParaRPr lang="cs-CZ" baseline="30000" dirty="0" smtClean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709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Vzorový příklad</a:t>
            </a:r>
            <a:endParaRPr lang="cs-CZ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Zástupný symbol pro obsah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cs-CZ" dirty="0" smtClean="0"/>
                  <a:t>Klíč má hmotnost 35 g a objem 4,5 </a:t>
                </a:r>
                <a:r>
                  <a:rPr lang="cs-CZ" dirty="0" err="1" smtClean="0"/>
                  <a:t>cm</a:t>
                </a:r>
                <a:r>
                  <a:rPr lang="cs-CZ" baseline="30000" dirty="0" err="1" smtClean="0"/>
                  <a:t>3</a:t>
                </a:r>
                <a:r>
                  <a:rPr lang="cs-CZ" dirty="0" smtClean="0"/>
                  <a:t>. Zjisti jeho hustotu a z jakého je vyroben materiálu.</a:t>
                </a:r>
              </a:p>
              <a:p>
                <a:r>
                  <a:rPr lang="cs-CZ" dirty="0" smtClean="0"/>
                  <a:t>m=35 g</a:t>
                </a:r>
              </a:p>
              <a:p>
                <a:r>
                  <a:rPr lang="cs-CZ" dirty="0" smtClean="0"/>
                  <a:t>V=4,5 </a:t>
                </a:r>
                <a:r>
                  <a:rPr lang="cs-CZ" dirty="0" err="1" smtClean="0"/>
                  <a:t>cm</a:t>
                </a:r>
                <a:r>
                  <a:rPr lang="cs-CZ" baseline="30000" dirty="0" err="1" smtClean="0"/>
                  <a:t>3</a:t>
                </a:r>
                <a:endParaRPr lang="cs-CZ" baseline="30000" dirty="0" smtClean="0"/>
              </a:p>
              <a:p>
                <a:r>
                  <a:rPr lang="cs-CZ" dirty="0" smtClean="0"/>
                  <a:t>ρ = ?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ρ</m:t>
                    </m:r>
                    <m:r>
                      <a:rPr lang="cs-CZ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cs-CZ" i="1">
                            <a:latin typeface="Cambria Math"/>
                          </a:rPr>
                        </m:ctrlPr>
                      </m:fPr>
                      <m:num>
                        <m:r>
                          <a:rPr lang="cs-CZ" i="1">
                            <a:latin typeface="Cambria Math"/>
                          </a:rPr>
                          <m:t>𝑚</m:t>
                        </m:r>
                      </m:num>
                      <m:den>
                        <m:r>
                          <a:rPr lang="cs-CZ" i="1">
                            <a:latin typeface="Cambria Math"/>
                          </a:rPr>
                          <m:t>𝑉</m:t>
                        </m:r>
                      </m:den>
                    </m:f>
                  </m:oMath>
                </a14:m>
                <a:r>
                  <a:rPr lang="cs-CZ" dirty="0" smtClean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cs-CZ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/>
                          </a:rPr>
                          <m:t>35</m:t>
                        </m:r>
                      </m:num>
                      <m:den>
                        <m:r>
                          <a:rPr lang="cs-CZ" b="0" i="1" smtClean="0">
                            <a:latin typeface="Cambria Math"/>
                          </a:rPr>
                          <m:t>4,5</m:t>
                        </m:r>
                      </m:den>
                    </m:f>
                    <m:r>
                      <a:rPr lang="cs-CZ" b="0" i="1" smtClean="0">
                        <a:latin typeface="Cambria Math"/>
                      </a:rPr>
                      <m:t>=7,77=7,8 </m:t>
                    </m:r>
                    <m:r>
                      <m:rPr>
                        <m:nor/>
                      </m:rPr>
                      <a:rPr lang="cs-CZ" dirty="0"/>
                      <m:t>g</m:t>
                    </m:r>
                    <m:r>
                      <m:rPr>
                        <m:nor/>
                      </m:rPr>
                      <a:rPr lang="cs-CZ" dirty="0"/>
                      <m:t>/</m:t>
                    </m:r>
                    <m:r>
                      <m:rPr>
                        <m:nor/>
                      </m:rPr>
                      <a:rPr lang="cs-CZ" dirty="0"/>
                      <m:t>cm</m:t>
                    </m:r>
                    <m:r>
                      <m:rPr>
                        <m:nor/>
                      </m:rPr>
                      <a:rPr lang="cs-CZ" baseline="30000" dirty="0"/>
                      <m:t>3</m:t>
                    </m:r>
                  </m:oMath>
                </a14:m>
                <a:endParaRPr lang="cs-CZ" dirty="0" smtClean="0"/>
              </a:p>
              <a:p>
                <a:r>
                  <a:rPr lang="cs-CZ" dirty="0" smtClean="0"/>
                  <a:t>ρ = 7,8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cs-CZ" dirty="0"/>
                      <m:t>g</m:t>
                    </m:r>
                    <m:r>
                      <m:rPr>
                        <m:nor/>
                      </m:rPr>
                      <a:rPr lang="cs-CZ" dirty="0"/>
                      <m:t>/</m:t>
                    </m:r>
                    <m:r>
                      <m:rPr>
                        <m:nor/>
                      </m:rPr>
                      <a:rPr lang="cs-CZ" dirty="0"/>
                      <m:t>cm</m:t>
                    </m:r>
                    <m:r>
                      <m:rPr>
                        <m:nor/>
                      </m:rPr>
                      <a:rPr lang="cs-CZ" baseline="30000" dirty="0"/>
                      <m:t>3</m:t>
                    </m:r>
                  </m:oMath>
                </a14:m>
                <a:r>
                  <a:rPr lang="cs-CZ" dirty="0" smtClean="0"/>
                  <a:t> najdeme v tabulkách OCEL</a:t>
                </a:r>
                <a:endParaRPr lang="cs-CZ" dirty="0"/>
              </a:p>
            </p:txBody>
          </p:sp>
        </mc:Choice>
        <mc:Fallback>
          <p:sp>
            <p:nvSpPr>
              <p:cNvPr id="3" name="Zástupný symbol pro obsah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2431" r="-270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Přímá spojnice se šipkou 4"/>
          <p:cNvCxnSpPr/>
          <p:nvPr/>
        </p:nvCxnSpPr>
        <p:spPr>
          <a:xfrm>
            <a:off x="2771800" y="3789040"/>
            <a:ext cx="115212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4067944" y="3465874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jednotky máme v pořádku, nepřevádíme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151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příklady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Vyzkoušej si příklady na str. 90 a 91- poté si zkontroluj výsledek s učebnicí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919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kontrolní příklad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Kostička o hmotnosti 43 g má objem 16 </a:t>
            </a:r>
            <a:r>
              <a:rPr lang="cs-CZ" dirty="0" err="1"/>
              <a:t>cm3</a:t>
            </a:r>
            <a:r>
              <a:rPr lang="cs-CZ" dirty="0"/>
              <a:t> . Jakou hustotu má látka, ze které je vyrobena</a:t>
            </a:r>
            <a:r>
              <a:rPr lang="cs-CZ" dirty="0" smtClean="0"/>
              <a:t>.</a:t>
            </a:r>
          </a:p>
          <a:p>
            <a:endParaRPr lang="cs-CZ" dirty="0"/>
          </a:p>
          <a:p>
            <a:r>
              <a:rPr lang="cs-CZ" dirty="0" smtClean="0"/>
              <a:t>příklad vypočítej do sešitu, vyfoť a pošli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096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118</TotalTime>
  <Words>371</Words>
  <Application>Microsoft Office PowerPoint</Application>
  <PresentationFormat>Předvádění na obrazovce (4:3)</PresentationFormat>
  <Paragraphs>50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Austin</vt:lpstr>
      <vt:lpstr>Hustota</vt:lpstr>
      <vt:lpstr>Hustota materiálu</vt:lpstr>
      <vt:lpstr>Hmotnost </vt:lpstr>
      <vt:lpstr>Zjištění hustoty v tabulkách</vt:lpstr>
      <vt:lpstr>Hustota – výpočet </vt:lpstr>
      <vt:lpstr>výpočet</vt:lpstr>
      <vt:lpstr>Vzorový příklad</vt:lpstr>
      <vt:lpstr>další příklady</vt:lpstr>
      <vt:lpstr>kontrolní příklad</vt:lpstr>
      <vt:lpstr>převod mezi kg/m3  a g/cm3  </vt:lpstr>
      <vt:lpstr>příklady na převody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Hustota</dc:title>
  <dc:creator>uzivatel</dc:creator>
  <cp:lastModifiedBy>uzivatel</cp:lastModifiedBy>
  <cp:revision>7</cp:revision>
  <dcterms:created xsi:type="dcterms:W3CDTF">2020-03-21T15:49:59Z</dcterms:created>
  <dcterms:modified xsi:type="dcterms:W3CDTF">2020-03-21T17:48:51Z</dcterms:modified>
</cp:coreProperties>
</file>