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285" r:id="rId3"/>
    <p:sldId id="286" r:id="rId4"/>
    <p:sldId id="291" r:id="rId5"/>
    <p:sldId id="287" r:id="rId6"/>
    <p:sldId id="292" r:id="rId7"/>
    <p:sldId id="288" r:id="rId8"/>
    <p:sldId id="296" r:id="rId9"/>
    <p:sldId id="294" r:id="rId10"/>
    <p:sldId id="295" r:id="rId11"/>
    <p:sldId id="290" r:id="rId12"/>
    <p:sldId id="281" r:id="rId13"/>
    <p:sldId id="298" r:id="rId14"/>
    <p:sldId id="299" r:id="rId15"/>
    <p:sldId id="30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60"/>
  </p:normalViewPr>
  <p:slideViewPr>
    <p:cSldViewPr>
      <p:cViewPr>
        <p:scale>
          <a:sx n="70" d="100"/>
          <a:sy n="70" d="100"/>
        </p:scale>
        <p:origin x="-114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D3C2-A774-44EB-A122-2CDB9E0F54D3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FA840-3F30-4299-B6C6-CD2D7B95B0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73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3F59A4-F837-41F0-876E-5CF40EF10FB8}" type="datetimeFigureOut">
              <a:rPr lang="cs-CZ" smtClean="0"/>
              <a:pPr/>
              <a:t>21.5.2019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w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83569" y="620689"/>
            <a:ext cx="7704856" cy="187220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48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9" y="632033"/>
            <a:ext cx="7772400" cy="1470025"/>
          </a:xfrm>
          <a:effectLst/>
        </p:spPr>
        <p:txBody>
          <a:bodyPr>
            <a:noAutofit/>
          </a:bodyPr>
          <a:lstStyle/>
          <a:p>
            <a:pPr algn="ctr"/>
            <a:r>
              <a:rPr lang="cs-CZ" sz="66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sz="660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EVROPA </a:t>
            </a:r>
            <a:r>
              <a:rPr lang="cs-CZ" sz="600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cs-CZ" sz="600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HOSPODÁŘSTVÍ</a:t>
            </a:r>
            <a:endParaRPr lang="cs-CZ" sz="2000" dirty="0">
              <a:solidFill>
                <a:schemeClr val="tx2">
                  <a:lumMod val="2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7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Evropa – 1. místo na světě ve výrobě elektrické energie</a:t>
            </a:r>
          </a:p>
          <a:p>
            <a:pPr>
              <a:buNone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Tepelné (uhelné) – Ukrajina, Rusko (v Evropě více než 50 %)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Jaderné (atomové) – Francie, Belgie 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vodní – Norsko, Rakousko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ENERGETIKA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MH90007125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356992"/>
            <a:ext cx="2160000" cy="2160000"/>
          </a:xfrm>
          <a:prstGeom prst="rect">
            <a:avLst/>
          </a:prstGeom>
        </p:spPr>
      </p:pic>
      <p:pic>
        <p:nvPicPr>
          <p:cNvPr id="16" name="Obrázek 15" descr="MH900104966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09120"/>
            <a:ext cx="216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 kterém evropském státě nenajdeme železnici? Proč?</a:t>
            </a:r>
          </a:p>
          <a:p>
            <a:pPr>
              <a:buNone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silniční, železniční, letecká, námořní doprava</a:t>
            </a:r>
          </a:p>
          <a:p>
            <a:pPr>
              <a:buNone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Pomocí atlasu (str. 56 – 57) vypište 3 největší přístavy a letiště v Evropě. </a:t>
            </a:r>
          </a:p>
          <a:p>
            <a:pPr>
              <a:buNone/>
            </a:pPr>
            <a:endParaRPr lang="cs-CZ" sz="12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přístavy – Hamburg, Rotterdam,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Havre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Marseille, Antverpy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letiště – Londýn, Frankfurt nad Mohanem, Paříž, Mnichov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DOPRAVA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579Double Dec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8"/>
            <a:ext cx="2784000" cy="20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903Rychlovlak TG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581128"/>
            <a:ext cx="2784000" cy="20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P71404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581128"/>
            <a:ext cx="2784000" cy="20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Rozhodněte, zda je tvrzení správné. Chyby opravte: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a) Evropa má nadbytek ropy a zemního plynu.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b) Rotterdam je důležitým evropským letištěm.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c) Ve většině Evropy jsou vhodné podmínky 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    k zemědělství.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d) Vodní elektrárny najdeme hlavně v Norsku  a Rakousku.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e) V celé Evropě převažuje těžký průmysl</a:t>
            </a:r>
          </a:p>
          <a:p>
            <a:pPr marL="365760" lvl="1" indent="0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f) Nejvýznamnější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oblastí, kde je soustředěn chemický průmysl, je Balkánský poloostrov.</a:t>
            </a:r>
          </a:p>
          <a:p>
            <a:pPr marL="365760" lvl="1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g)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Evropě se vyrábí nejvíce aut na světě.</a:t>
            </a:r>
          </a:p>
          <a:p>
            <a:pPr marL="365760" lvl="1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h) EU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poskytuje mimo jiné podporu méně rozvinutým regionům svých členských zemí.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HOSPODÁŘSTVÍ – OPAKOVÁNÍ 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Obrázek 5" descr="MH900282178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556792"/>
            <a:ext cx="20882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Obyvatelstvo – hospodářství - 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1. podle hustoty obyvatelstva je Evropa:</a:t>
            </a:r>
          </a:p>
          <a:p>
            <a:pPr marL="514350" indent="-514350">
              <a:buAutoNum type="alphaLcParenR"/>
            </a:pPr>
            <a:r>
              <a:rPr lang="cs-CZ" dirty="0"/>
              <a:t>druhá na světě</a:t>
            </a:r>
          </a:p>
          <a:p>
            <a:pPr marL="514350" indent="-514350">
              <a:buAutoNum type="alphaLcParenR"/>
            </a:pPr>
            <a:r>
              <a:rPr lang="cs-CZ" dirty="0"/>
              <a:t>první na světě</a:t>
            </a:r>
          </a:p>
          <a:p>
            <a:pPr marL="514350" indent="-514350">
              <a:buAutoNum type="alphaLcParenR"/>
            </a:pPr>
            <a:r>
              <a:rPr lang="cs-CZ" dirty="0"/>
              <a:t>třetí na světě</a:t>
            </a:r>
          </a:p>
          <a:p>
            <a:pPr marL="0" indent="0">
              <a:buNone/>
            </a:pPr>
            <a:r>
              <a:rPr lang="cs-CZ" dirty="0"/>
              <a:t>2. Většina obyvatel hovoří</a:t>
            </a:r>
          </a:p>
          <a:p>
            <a:pPr marL="514350" indent="-514350">
              <a:buAutoNum type="alphaLcParenR"/>
            </a:pPr>
            <a:r>
              <a:rPr lang="cs-CZ" dirty="0"/>
              <a:t>Evropskými jazyky</a:t>
            </a:r>
          </a:p>
          <a:p>
            <a:pPr marL="514350" indent="-514350">
              <a:buAutoNum type="alphaLcParenR"/>
            </a:pPr>
            <a:r>
              <a:rPr lang="cs-CZ" dirty="0"/>
              <a:t>Indickými jazyky</a:t>
            </a:r>
          </a:p>
          <a:p>
            <a:pPr marL="514350" indent="-514350">
              <a:buAutoNum type="alphaLcParenR"/>
            </a:pPr>
            <a:r>
              <a:rPr lang="cs-CZ" dirty="0"/>
              <a:t>Indoevropskými jazyky</a:t>
            </a:r>
          </a:p>
          <a:p>
            <a:pPr marL="0" indent="0">
              <a:buNone/>
            </a:pPr>
            <a:r>
              <a:rPr lang="cs-CZ" dirty="0"/>
              <a:t>3. Ruština patří mezi:</a:t>
            </a:r>
          </a:p>
          <a:p>
            <a:pPr marL="514350" indent="-514350">
              <a:buAutoNum type="alphaLcParenR"/>
            </a:pPr>
            <a:r>
              <a:rPr lang="cs-CZ" dirty="0"/>
              <a:t>Slovanské jazyky</a:t>
            </a:r>
          </a:p>
          <a:p>
            <a:pPr marL="514350" indent="-514350">
              <a:buAutoNum type="alphaLcParenR"/>
            </a:pPr>
            <a:r>
              <a:rPr lang="cs-CZ" dirty="0"/>
              <a:t>Baltské jazyky</a:t>
            </a:r>
          </a:p>
          <a:p>
            <a:pPr marL="514350" indent="-514350">
              <a:buAutoNum type="alphaLcParenR"/>
            </a:pPr>
            <a:r>
              <a:rPr lang="cs-CZ" dirty="0"/>
              <a:t>Ugrofinské jazyky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4. Ve východní Evropě převažuje:</a:t>
            </a:r>
          </a:p>
          <a:p>
            <a:pPr marL="514350" indent="-514350">
              <a:buAutoNum type="alphaLcParenR"/>
            </a:pPr>
            <a:r>
              <a:rPr lang="cs-CZ" dirty="0" smtClean="0"/>
              <a:t>Protestanství</a:t>
            </a:r>
          </a:p>
          <a:p>
            <a:pPr marL="514350" indent="-514350">
              <a:buAutoNum type="alphaLcParenR"/>
            </a:pPr>
            <a:r>
              <a:rPr lang="cs-CZ" dirty="0" smtClean="0"/>
              <a:t>Pravoslaví</a:t>
            </a:r>
          </a:p>
          <a:p>
            <a:pPr marL="514350" indent="-514350">
              <a:buAutoNum type="alphaLcParenR"/>
            </a:pPr>
            <a:r>
              <a:rPr lang="cs-CZ" dirty="0" smtClean="0"/>
              <a:t>Judaismus</a:t>
            </a:r>
          </a:p>
          <a:p>
            <a:pPr marL="0" indent="0">
              <a:buNone/>
            </a:pPr>
            <a:r>
              <a:rPr lang="cs-CZ" dirty="0" smtClean="0"/>
              <a:t>5. V Severním moři se těží:</a:t>
            </a:r>
          </a:p>
          <a:p>
            <a:pPr marL="514350" indent="-514350">
              <a:buAutoNum type="alphaLcParenR"/>
            </a:pPr>
            <a:r>
              <a:rPr lang="cs-CZ" dirty="0" smtClean="0"/>
              <a:t>Jantar</a:t>
            </a:r>
          </a:p>
          <a:p>
            <a:pPr marL="514350" indent="-514350">
              <a:buAutoNum type="alphaLcParenR"/>
            </a:pPr>
            <a:r>
              <a:rPr lang="cs-CZ" dirty="0" smtClean="0"/>
              <a:t>Ropa</a:t>
            </a:r>
          </a:p>
          <a:p>
            <a:pPr marL="514350" indent="-514350">
              <a:buAutoNum type="alphaLcParenR"/>
            </a:pPr>
            <a:r>
              <a:rPr lang="cs-CZ" dirty="0" smtClean="0"/>
              <a:t>Železná ruda</a:t>
            </a:r>
          </a:p>
          <a:p>
            <a:pPr marL="0" indent="0">
              <a:buNone/>
            </a:pPr>
            <a:r>
              <a:rPr lang="cs-CZ" dirty="0" smtClean="0"/>
              <a:t>6. Z bauxitu se vyrábí:</a:t>
            </a:r>
          </a:p>
          <a:p>
            <a:pPr marL="514350" indent="-514350">
              <a:buAutoNum type="alphaLcParenR"/>
            </a:pPr>
            <a:r>
              <a:rPr lang="cs-CZ" dirty="0" smtClean="0"/>
              <a:t>Sklo</a:t>
            </a:r>
          </a:p>
          <a:p>
            <a:pPr marL="514350" indent="-514350">
              <a:buAutoNum type="alphaLcParenR"/>
            </a:pPr>
            <a:r>
              <a:rPr lang="cs-CZ" dirty="0" smtClean="0"/>
              <a:t>Hnědé uhlí</a:t>
            </a:r>
          </a:p>
          <a:p>
            <a:pPr marL="514350" indent="-514350">
              <a:buAutoNum type="alphaLcParenR"/>
            </a:pPr>
            <a:r>
              <a:rPr lang="cs-CZ" dirty="0" smtClean="0"/>
              <a:t>hliník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1175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Odpovězte: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říkáme, že obyvatelstvo Evropy stárne?</a:t>
            </a:r>
          </a:p>
          <a:p>
            <a:r>
              <a:rPr lang="cs-CZ" dirty="0" smtClean="0"/>
              <a:t>Které plodiny a zemědělské produkty přicházejí na evropský trh ze západní Evropy, z jižní Evropy a z východní Evropy?</a:t>
            </a:r>
          </a:p>
          <a:p>
            <a:r>
              <a:rPr lang="cs-CZ" dirty="0" smtClean="0"/>
              <a:t>Které evropské státy vyvážejí rybí výrobky?</a:t>
            </a:r>
          </a:p>
          <a:p>
            <a:r>
              <a:rPr lang="cs-CZ" dirty="0" smtClean="0"/>
              <a:t>Které suroviny musí vyspělé evropské země dovážet?</a:t>
            </a:r>
          </a:p>
          <a:p>
            <a:r>
              <a:rPr lang="cs-CZ" dirty="0" smtClean="0"/>
              <a:t>Ve kterých zemích jsou rozlehlé lesy a rozvinutý dřevozpracující průmysl?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422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Doplňte tabulku: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5118755"/>
              </p:ext>
            </p:extLst>
          </p:nvPr>
        </p:nvGraphicFramePr>
        <p:xfrm>
          <a:off x="1403647" y="2780926"/>
          <a:ext cx="6168009" cy="301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003"/>
                <a:gridCol w="2056003"/>
                <a:gridCol w="2056003"/>
              </a:tblGrid>
              <a:tr h="502855">
                <a:tc>
                  <a:txBody>
                    <a:bodyPr/>
                    <a:lstStyle/>
                    <a:p>
                      <a:r>
                        <a:rPr lang="cs-CZ" dirty="0" smtClean="0"/>
                        <a:t>Hlavní město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státu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řeka</a:t>
                      </a:r>
                      <a:endParaRPr lang="cs-CZ" dirty="0"/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r>
                        <a:rPr lang="cs-CZ" dirty="0" smtClean="0"/>
                        <a:t>Paříž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Temže</a:t>
                      </a:r>
                      <a:endParaRPr lang="cs-CZ" dirty="0"/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r>
                        <a:rPr lang="cs-CZ" dirty="0" smtClean="0"/>
                        <a:t>Budapešť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Dněpr</a:t>
                      </a:r>
                      <a:endParaRPr lang="cs-CZ" dirty="0"/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Visla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077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HOSPODÁŘSTVÍ EVROPY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3568" y="2636912"/>
            <a:ext cx="7840835" cy="451288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nedostatečná zásoba nerostných surovin</a:t>
            </a:r>
            <a:endParaRPr lang="cs-CZ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83568" y="4077072"/>
            <a:ext cx="7840835" cy="451288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hustá dopravní síť</a:t>
            </a:r>
            <a:endParaRPr lang="cs-CZ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83568" y="4797152"/>
            <a:ext cx="7840835" cy="451288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nejvíce obyvatel je zaměstnáno ve službách</a:t>
            </a:r>
            <a:endParaRPr lang="cs-CZ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83568" y="5517232"/>
            <a:ext cx="7840835" cy="451288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nejméně obyvatel pracuje v zemědělství</a:t>
            </a:r>
            <a:endParaRPr lang="cs-CZ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83568" y="1916832"/>
            <a:ext cx="7840835" cy="451288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zemědělství je mechanizované a soběstačné</a:t>
            </a:r>
            <a:endParaRPr lang="cs-CZ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83568" y="3356992"/>
            <a:ext cx="7840835" cy="451288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dlouhá průmyslová tradice</a:t>
            </a:r>
            <a:endParaRPr lang="cs-CZ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vhodné přírodní podmínky – mírný pás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mechanizace, kvalifikovaní pracovníci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soběstačnost ve výrobě základních potravin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ZEMĚDĚLSTVÍ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MH900331368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797152"/>
            <a:ext cx="1800000" cy="1800000"/>
          </a:xfrm>
          <a:prstGeom prst="rect">
            <a:avLst/>
          </a:prstGeom>
        </p:spPr>
      </p:pic>
      <p:pic>
        <p:nvPicPr>
          <p:cNvPr id="12" name="Obrázek 11" descr="MH900359865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356992"/>
            <a:ext cx="1800000" cy="1800000"/>
          </a:xfrm>
          <a:prstGeom prst="rect">
            <a:avLst/>
          </a:prstGeom>
        </p:spPr>
      </p:pic>
      <p:pic>
        <p:nvPicPr>
          <p:cNvPr id="13" name="Obrázek 12" descr="MH900192161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5058000"/>
            <a:ext cx="1800000" cy="1800000"/>
          </a:xfrm>
          <a:prstGeom prst="rect">
            <a:avLst/>
          </a:prstGeom>
        </p:spPr>
      </p:pic>
      <p:pic>
        <p:nvPicPr>
          <p:cNvPr id="14" name="Obrázek 13" descr="MH900290252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573016"/>
            <a:ext cx="1800000" cy="1800000"/>
          </a:xfrm>
          <a:prstGeom prst="rect">
            <a:avLst/>
          </a:prstGeom>
        </p:spPr>
      </p:pic>
      <p:pic>
        <p:nvPicPr>
          <p:cNvPr id="15" name="Obrázek 14" descr="MH900353885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3501008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52Louky u Bäch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56992"/>
            <a:ext cx="2352000" cy="176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_0185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941168"/>
            <a:ext cx="2352000" cy="176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9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Pracujte s atlasem str. 58 – 59. Napište příklady 4 pěstovaných plodin, </a:t>
            </a:r>
          </a:p>
          <a:p>
            <a:pPr>
              <a:buNone/>
            </a:pPr>
            <a:r>
              <a:rPr lang="cs-CZ" sz="19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chovaných druhů zvířat  a významných oblastí rybolovu v Evropě.</a:t>
            </a:r>
          </a:p>
          <a:p>
            <a:pPr>
              <a:buNone/>
            </a:pPr>
            <a:endParaRPr lang="cs-CZ" sz="12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pěstování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Obilniny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cereals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), brambory, cukrová řepa, olivy, vinná réva, ovoce, zelenina, citrusy, tabák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chov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skot, ovce, prasata, sobi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rybolov 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přímořské státy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ZEMĚDĚLSTVÍ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276Vin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3645024"/>
            <a:ext cx="1764000" cy="23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Pracujte s atlasem str. 56 – 57. Kterých surovin má Evropa nejméně?</a:t>
            </a:r>
          </a:p>
          <a:p>
            <a:pPr>
              <a:lnSpc>
                <a:spcPct val="90000"/>
              </a:lnSpc>
              <a:buNone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ropa, zemní plyn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Severní moře, Rusko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vlastní zdroje nestačí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dovoz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NEROSTNÉ SUROVINY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ortugal_pipeline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3131868" cy="2061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Troll_A_Platform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212976"/>
            <a:ext cx="2870448" cy="21528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Oil_tanker_Omala_in_Rotterdam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509120"/>
            <a:ext cx="2654052" cy="1990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cs-CZ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Pracujte s atlasem str. 56 – 57. Vyhledejte, kde se těží uvedené </a:t>
            </a:r>
          </a:p>
          <a:p>
            <a:pPr>
              <a:lnSpc>
                <a:spcPct val="90000"/>
              </a:lnSpc>
              <a:buNone/>
            </a:pPr>
            <a:r>
              <a:rPr lang="cs-CZ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suroviny.</a:t>
            </a:r>
          </a:p>
          <a:p>
            <a:pPr>
              <a:lnSpc>
                <a:spcPct val="90000"/>
              </a:lnSpc>
              <a:buNone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význam má těžba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černého uhlí</a:t>
            </a:r>
          </a:p>
          <a:p>
            <a:pPr lvl="2">
              <a:lnSpc>
                <a:spcPct val="9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VB, Polsko, Rusko, Ukrajina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hnědého uhlí</a:t>
            </a:r>
          </a:p>
          <a:p>
            <a:pPr lvl="2">
              <a:lnSpc>
                <a:spcPct val="9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Německo, Rusko, ČR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železné rudy</a:t>
            </a:r>
          </a:p>
          <a:p>
            <a:pPr lvl="2">
              <a:lnSpc>
                <a:spcPct val="9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Švédsko, Ukrajina, Rusko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bauxit</a:t>
            </a:r>
          </a:p>
          <a:p>
            <a:pPr lvl="2">
              <a:lnSpc>
                <a:spcPct val="9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Maďarsko, Francie</a:t>
            </a:r>
          </a:p>
          <a:p>
            <a:pPr lvl="1">
              <a:lnSpc>
                <a:spcPct val="90000"/>
              </a:lnSpc>
            </a:pPr>
            <a:r>
              <a:rPr lang="cs-CZ" sz="2300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300" dirty="0" smtClean="0">
                <a:latin typeface="Arial" pitchFamily="34" charset="0"/>
                <a:cs typeface="Arial" pitchFamily="34" charset="0"/>
              </a:rPr>
              <a:t>ěď (Polsko)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NEROSTNÉ SUROVINY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uh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76872"/>
            <a:ext cx="2870897" cy="19199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230Byvaly_tezebni_bagr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861048"/>
            <a:ext cx="1948723" cy="14615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Hospodářství Evropy – nejvyspělejší na světě</a:t>
            </a:r>
          </a:p>
          <a:p>
            <a:pPr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přechod od těžkého průmyslu na specializovaná odvětví (elektronika, strojírenství)</a:t>
            </a:r>
          </a:p>
          <a:p>
            <a:pPr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hlavně Z Evropa (Nizozemsko, </a:t>
            </a:r>
          </a:p>
          <a:p>
            <a:pPr>
              <a:lnSpc>
                <a:spcPct val="9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Belgie, S Francie, Anglie,</a:t>
            </a:r>
          </a:p>
          <a:p>
            <a:pPr>
              <a:lnSpc>
                <a:spcPct val="9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Porýní a Porúří v Německu)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PRŮMYSL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Europe_location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4464496" cy="3348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Elipsa 8"/>
          <p:cNvSpPr/>
          <p:nvPr/>
        </p:nvSpPr>
        <p:spPr>
          <a:xfrm>
            <a:off x="5652120" y="5085184"/>
            <a:ext cx="1008112" cy="50405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4067944" y="3212976"/>
            <a:ext cx="1800200" cy="194421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PRŮMYSL Evropy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199" y="1935480"/>
            <a:ext cx="8427243" cy="4389120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Strojírenství</a:t>
            </a:r>
            <a:r>
              <a:rPr lang="cs-CZ" dirty="0" smtClean="0"/>
              <a:t> – automobilový a elektrotechnický průmysl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nachází se v blízkosti nalezišť železné rudy a hutí</a:t>
            </a:r>
          </a:p>
          <a:p>
            <a:r>
              <a:rPr lang="cs-CZ" b="1" dirty="0" smtClean="0"/>
              <a:t>Chemický průmysl </a:t>
            </a:r>
            <a:r>
              <a:rPr lang="cs-CZ" dirty="0" smtClean="0"/>
              <a:t>– petrochemie (zpracování ropy), výroba plastů, farmaceutický průmysl (léky)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nachází se ve velkých přístavech na pobřeží (SRN)</a:t>
            </a:r>
          </a:p>
          <a:p>
            <a:r>
              <a:rPr lang="cs-CZ" b="1" dirty="0" smtClean="0"/>
              <a:t>Textilní průmysl </a:t>
            </a:r>
            <a:r>
              <a:rPr lang="cs-CZ" dirty="0" smtClean="0"/>
              <a:t>– omezuje se (konkurence v Asii) – v oblastech pěstování lnu a chovu ovcí (VB)</a:t>
            </a:r>
          </a:p>
          <a:p>
            <a:r>
              <a:rPr lang="cs-CZ" b="1" dirty="0" smtClean="0"/>
              <a:t>Potravinářský průmysl </a:t>
            </a:r>
            <a:r>
              <a:rPr lang="cs-CZ" dirty="0" smtClean="0"/>
              <a:t>– vytvoří 50 % světové produkce; zemědělské oblasti, blízkost měst</a:t>
            </a:r>
          </a:p>
          <a:p>
            <a:r>
              <a:rPr lang="cs-CZ" b="1" dirty="0" smtClean="0"/>
              <a:t>Dřevozpracující</a:t>
            </a:r>
            <a:r>
              <a:rPr lang="cs-CZ" dirty="0" smtClean="0"/>
              <a:t> – severní Evropa (rozlehlé lesy)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278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Přiřaďte k evropským firmám zemi původu a uveďte čím se zabývají. 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PRŮMYSL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>
            <a:hlinkClick r:id="rId4" action="ppaction://hlinksldjump"/>
          </p:cNvPr>
          <p:cNvSpPr/>
          <p:nvPr/>
        </p:nvSpPr>
        <p:spPr>
          <a:xfrm>
            <a:off x="827584" y="2060848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Airbus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aoblený obdélník 6">
            <a:hlinkClick r:id="rId4" action="ppaction://hlinksldjump"/>
          </p:cNvPr>
          <p:cNvSpPr/>
          <p:nvPr/>
        </p:nvSpPr>
        <p:spPr>
          <a:xfrm>
            <a:off x="827584" y="2564904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Nokia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aoblený obdélník 8">
            <a:hlinkClick r:id="rId4" action="ppaction://hlinksldjump"/>
          </p:cNvPr>
          <p:cNvSpPr/>
          <p:nvPr/>
        </p:nvSpPr>
        <p:spPr>
          <a:xfrm>
            <a:off x="827584" y="5589240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Fiat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aoblený obdélník 9">
            <a:hlinkClick r:id="rId4" action="ppaction://hlinksldjump"/>
          </p:cNvPr>
          <p:cNvSpPr/>
          <p:nvPr/>
        </p:nvSpPr>
        <p:spPr>
          <a:xfrm>
            <a:off x="827584" y="6093296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Philips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aoblený obdélník 10">
            <a:hlinkClick r:id="rId4" action="ppaction://hlinksldjump"/>
          </p:cNvPr>
          <p:cNvSpPr/>
          <p:nvPr/>
        </p:nvSpPr>
        <p:spPr>
          <a:xfrm>
            <a:off x="827584" y="3068960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Ikea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aoblený obdélník 11">
            <a:hlinkClick r:id="rId4" action="ppaction://hlinksldjump"/>
          </p:cNvPr>
          <p:cNvSpPr/>
          <p:nvPr/>
        </p:nvSpPr>
        <p:spPr>
          <a:xfrm>
            <a:off x="827584" y="5085184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Siemens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aoblený obdélník 12">
            <a:hlinkClick r:id="rId4" action="ppaction://hlinksldjump"/>
          </p:cNvPr>
          <p:cNvSpPr/>
          <p:nvPr/>
        </p:nvSpPr>
        <p:spPr>
          <a:xfrm>
            <a:off x="827584" y="4581128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Nestlé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aoblený obdélník 13">
            <a:hlinkClick r:id="rId4" action="ppaction://hlinksldjump"/>
          </p:cNvPr>
          <p:cNvSpPr/>
          <p:nvPr/>
        </p:nvSpPr>
        <p:spPr>
          <a:xfrm>
            <a:off x="827584" y="4077072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Seat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aoblený obdélník 14">
            <a:hlinkClick r:id="rId4" action="ppaction://hlinksldjump"/>
          </p:cNvPr>
          <p:cNvSpPr/>
          <p:nvPr/>
        </p:nvSpPr>
        <p:spPr>
          <a:xfrm>
            <a:off x="827584" y="3573016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Shell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aoblený obdélník 15">
            <a:hlinkClick r:id="rId4" action="ppaction://hlinksldjump"/>
          </p:cNvPr>
          <p:cNvSpPr/>
          <p:nvPr/>
        </p:nvSpPr>
        <p:spPr>
          <a:xfrm>
            <a:off x="2987824" y="5589240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Velká Británie</a:t>
            </a:r>
            <a:endParaRPr lang="cs-CZ" sz="17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aoblený obdélník 16">
            <a:hlinkClick r:id="rId4" action="ppaction://hlinksldjump"/>
          </p:cNvPr>
          <p:cNvSpPr/>
          <p:nvPr/>
        </p:nvSpPr>
        <p:spPr>
          <a:xfrm>
            <a:off x="2987824" y="4581128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Španělsko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aoblený obdélník 17">
            <a:hlinkClick r:id="rId4" action="ppaction://hlinksldjump"/>
          </p:cNvPr>
          <p:cNvSpPr/>
          <p:nvPr/>
        </p:nvSpPr>
        <p:spPr>
          <a:xfrm>
            <a:off x="2987824" y="6093296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Švýcarsko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aoblený obdélník 18">
            <a:hlinkClick r:id="rId4" action="ppaction://hlinksldjump"/>
          </p:cNvPr>
          <p:cNvSpPr/>
          <p:nvPr/>
        </p:nvSpPr>
        <p:spPr>
          <a:xfrm>
            <a:off x="2987824" y="4077072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Německo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aoblený obdélník 19">
            <a:hlinkClick r:id="rId4" action="ppaction://hlinksldjump"/>
          </p:cNvPr>
          <p:cNvSpPr/>
          <p:nvPr/>
        </p:nvSpPr>
        <p:spPr>
          <a:xfrm>
            <a:off x="2987824" y="3068960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Itálie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aoblený obdélník 20">
            <a:hlinkClick r:id="rId4" action="ppaction://hlinksldjump"/>
          </p:cNvPr>
          <p:cNvSpPr/>
          <p:nvPr/>
        </p:nvSpPr>
        <p:spPr>
          <a:xfrm>
            <a:off x="2987824" y="5085184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Francie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aoblený obdélník 21">
            <a:hlinkClick r:id="rId4" action="ppaction://hlinksldjump"/>
          </p:cNvPr>
          <p:cNvSpPr/>
          <p:nvPr/>
        </p:nvSpPr>
        <p:spPr>
          <a:xfrm>
            <a:off x="2987824" y="2060848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Finsko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aoblený obdélník 22">
            <a:hlinkClick r:id="rId4" action="ppaction://hlinksldjump"/>
          </p:cNvPr>
          <p:cNvSpPr/>
          <p:nvPr/>
        </p:nvSpPr>
        <p:spPr>
          <a:xfrm>
            <a:off x="2987824" y="2564904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Švédsko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aoblený obdélník 23">
            <a:hlinkClick r:id="rId4" action="ppaction://hlinksldjump"/>
          </p:cNvPr>
          <p:cNvSpPr/>
          <p:nvPr/>
        </p:nvSpPr>
        <p:spPr>
          <a:xfrm>
            <a:off x="2987824" y="3573016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Nizozemsko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Obrázek 24" descr="MH900441707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140" y="4878140"/>
            <a:ext cx="1979860" cy="1979860"/>
          </a:xfrm>
          <a:prstGeom prst="rect">
            <a:avLst/>
          </a:prstGeom>
        </p:spPr>
      </p:pic>
      <p:pic>
        <p:nvPicPr>
          <p:cNvPr id="26" name="Obrázek 25" descr="MH900441332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2132856"/>
            <a:ext cx="1907852" cy="1907852"/>
          </a:xfrm>
          <a:prstGeom prst="rect">
            <a:avLst/>
          </a:prstGeom>
        </p:spPr>
      </p:pic>
      <p:pic>
        <p:nvPicPr>
          <p:cNvPr id="27" name="Obrázek 26" descr="MH900425493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077072"/>
            <a:ext cx="1763836" cy="1763836"/>
          </a:xfrm>
          <a:prstGeom prst="rect">
            <a:avLst/>
          </a:prstGeom>
        </p:spPr>
      </p:pic>
      <p:pic>
        <p:nvPicPr>
          <p:cNvPr id="28" name="Obrázek 27" descr="MH900441736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2780928"/>
            <a:ext cx="1907852" cy="1907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2822</TotalTime>
  <Words>525</Words>
  <Application>Microsoft Office PowerPoint</Application>
  <PresentationFormat>Předvádění na obrazovce (4:3)</PresentationFormat>
  <Paragraphs>155</Paragraphs>
  <Slides>15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Tok</vt:lpstr>
      <vt:lpstr> EVROPA  HOSPODÁŘSTVÍ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Obyvatelstvo – hospodářství - opakování</vt:lpstr>
      <vt:lpstr>Odpovězte:</vt:lpstr>
      <vt:lpstr>Doplňte tabulku: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</dc:creator>
  <cp:lastModifiedBy>Jiříkův Aušus</cp:lastModifiedBy>
  <cp:revision>231</cp:revision>
  <dcterms:created xsi:type="dcterms:W3CDTF">2011-03-22T17:13:23Z</dcterms:created>
  <dcterms:modified xsi:type="dcterms:W3CDTF">2019-05-21T20:28:30Z</dcterms:modified>
</cp:coreProperties>
</file>