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66" r:id="rId3"/>
    <p:sldId id="259" r:id="rId4"/>
    <p:sldId id="267" r:id="rId5"/>
    <p:sldId id="264" r:id="rId6"/>
    <p:sldId id="265" r:id="rId7"/>
    <p:sldId id="271" r:id="rId8"/>
    <p:sldId id="270" r:id="rId9"/>
    <p:sldId id="285" r:id="rId10"/>
    <p:sldId id="269" r:id="rId11"/>
    <p:sldId id="268" r:id="rId12"/>
    <p:sldId id="275" r:id="rId13"/>
    <p:sldId id="274" r:id="rId14"/>
    <p:sldId id="284" r:id="rId15"/>
    <p:sldId id="273" r:id="rId16"/>
    <p:sldId id="272" r:id="rId17"/>
    <p:sldId id="279" r:id="rId18"/>
    <p:sldId id="278" r:id="rId19"/>
    <p:sldId id="277" r:id="rId20"/>
    <p:sldId id="276" r:id="rId21"/>
    <p:sldId id="286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7BCA7FF7-C81C-3F10-8634-D775432F70E4}" v="764" dt="2020-05-15T20:29:30.156"/>
    <p1510:client id="{872287E2-FE0D-4E6C-9B5C-102057E563B0}" v="8" dt="2020-04-24T21:43:19.691"/>
    <p1510:client id="{A51EA47F-69C7-A84E-B9E2-ADFD1A9E96F1}" v="10" dt="2020-05-07T08:44:57.611"/>
    <p1510:client id="{B3A68CC1-27E9-6E7E-3054-E20310AEDAD9}" v="691" dt="2020-06-05T13:40:55.907"/>
    <p1510:client id="{C4E45B16-DEE8-AA08-BE11-FF2DCF62A47C}" v="761" dt="2020-05-07T09:56:02.843"/>
    <p1510:client id="{D372A2A0-5AF9-A73B-166E-EDA1D01CFF33}" v="663" dt="2020-05-31T17:13:02.018"/>
    <p1510:client id="{EF1A5041-E78C-4228-740D-9BEA98F670BD}" v="12" dt="2020-05-15T20:18:03.305"/>
    <p1510:client id="{F2A55E5C-FE0F-8AB6-EE75-B252C684351B}" v="13" dt="2020-04-24T21:44:34.757"/>
    <p1510:client id="{F7C81454-CFC5-9943-802E-6AAEAE1F9B9F}" v="1290" dt="2020-05-15T21:04:2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Soli</a:t>
            </a:r>
            <a:endParaRPr lang="cs-CZ" dirty="0"/>
          </a:p>
          <a:p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uhličitan </a:t>
            </a:r>
            <a:r>
              <a:rPr lang="cs-CZ" sz="2800" dirty="0" err="1">
                <a:ea typeface="+mn-lt"/>
                <a:cs typeface="+mn-lt"/>
              </a:rPr>
              <a:t>hliničitý</a:t>
            </a:r>
            <a:r>
              <a:rPr lang="cs-CZ" sz="2800" dirty="0">
                <a:ea typeface="+mn-lt"/>
                <a:cs typeface="+mn-lt"/>
              </a:rPr>
              <a:t>  </a:t>
            </a:r>
            <a:endParaRPr lang="cs-CZ" sz="2800"/>
          </a:p>
          <a:p>
            <a:r>
              <a:rPr lang="cs-CZ" sz="2800" dirty="0">
                <a:ea typeface="+mn-lt"/>
                <a:cs typeface="+mn-lt"/>
              </a:rPr>
              <a:t>uhličitan draselný  </a:t>
            </a:r>
            <a:endParaRPr 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56500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uhličitan </a:t>
            </a:r>
            <a:r>
              <a:rPr lang="cs-CZ" sz="2800" dirty="0" err="1">
                <a:ea typeface="+mn-lt"/>
                <a:cs typeface="+mn-lt"/>
              </a:rPr>
              <a:t>hliničitý</a:t>
            </a:r>
            <a:r>
              <a:rPr lang="cs-CZ" sz="2800" dirty="0">
                <a:ea typeface="+mn-lt"/>
                <a:cs typeface="+mn-lt"/>
              </a:rPr>
              <a:t> Al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dirty="0">
                <a:ea typeface="+mn-lt"/>
                <a:cs typeface="+mn-lt"/>
              </a:rPr>
              <a:t>(CO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)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 </a:t>
            </a:r>
          </a:p>
          <a:p>
            <a:r>
              <a:rPr lang="cs-CZ" sz="2800" dirty="0">
                <a:ea typeface="+mn-lt"/>
                <a:cs typeface="+mn-lt"/>
              </a:rPr>
              <a:t>uhličitan draselný  K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dirty="0">
                <a:ea typeface="+mn-lt"/>
                <a:cs typeface="+mn-lt"/>
              </a:rPr>
              <a:t>CO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endParaRPr lang="cs-CZ" dirty="0"/>
          </a:p>
          <a:p>
            <a:endParaRPr lang="cs-CZ" sz="2800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82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     soli </a:t>
            </a:r>
            <a:r>
              <a:rPr lang="cs-CZ" dirty="0" err="1"/>
              <a:t>kys</a:t>
            </a:r>
            <a:r>
              <a:rPr lang="cs-CZ" dirty="0"/>
              <a:t>. sírové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a typeface="+mn-lt"/>
                <a:cs typeface="+mn-lt"/>
              </a:rPr>
              <a:t>sírany</a:t>
            </a:r>
          </a:p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sírová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>
              <a:ea typeface="+mn-lt"/>
              <a:cs typeface="+mn-lt"/>
            </a:endParaRPr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2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 → 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dirty="0">
                <a:ea typeface="+mn-lt"/>
                <a:cs typeface="+mn-lt"/>
              </a:rPr>
              <a:t>hydrogensírany</a:t>
            </a:r>
            <a:endParaRPr lang="cs-CZ" dirty="0"/>
          </a:p>
          <a:p>
            <a:r>
              <a:rPr lang="cs-CZ" sz="3200" u="sng" dirty="0">
                <a:ea typeface="+mn-lt"/>
                <a:cs typeface="+mn-lt"/>
              </a:rPr>
              <a:t>H|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→ 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6313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síran sodný 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sírová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2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→ 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dirty="0"/>
          </a:p>
          <a:p>
            <a:r>
              <a:rPr lang="cs-CZ" sz="3200" dirty="0">
                <a:ea typeface="+mn-lt"/>
                <a:cs typeface="+mn-lt"/>
              </a:rPr>
              <a:t>N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baseline="30000" dirty="0">
                <a:ea typeface="+mn-lt"/>
                <a:cs typeface="+mn-lt"/>
              </a:rPr>
              <a:t>+I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 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1600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hydrogensíran vápenatý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a typeface="+mn-lt"/>
                <a:cs typeface="+mn-lt"/>
              </a:rPr>
              <a:t>hydrogensírany</a:t>
            </a:r>
          </a:p>
          <a:p>
            <a:r>
              <a:rPr lang="cs-CZ" sz="3200" u="sng" dirty="0">
                <a:ea typeface="+mn-lt"/>
                <a:cs typeface="+mn-lt"/>
              </a:rPr>
              <a:t>H|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→ 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dirty="0">
                <a:ea typeface="+mn-lt"/>
                <a:cs typeface="+mn-lt"/>
              </a:rPr>
              <a:t>Ca(HSO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)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baseline="30000" dirty="0">
                <a:ea typeface="+mn-lt"/>
                <a:cs typeface="+mn-lt"/>
              </a:rPr>
              <a:t> 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0923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uhličitan </a:t>
            </a:r>
            <a:r>
              <a:rPr lang="cs-CZ" sz="2800" dirty="0" err="1">
                <a:ea typeface="+mn-lt"/>
                <a:cs typeface="+mn-lt"/>
              </a:rPr>
              <a:t>hliničitý</a:t>
            </a:r>
            <a:r>
              <a:rPr lang="cs-CZ" sz="2800" dirty="0">
                <a:ea typeface="+mn-lt"/>
                <a:cs typeface="+mn-lt"/>
              </a:rPr>
              <a:t>  </a:t>
            </a:r>
            <a:endParaRPr lang="cs-CZ" sz="2800"/>
          </a:p>
          <a:p>
            <a:r>
              <a:rPr lang="cs-CZ" sz="2800" dirty="0">
                <a:ea typeface="+mn-lt"/>
                <a:cs typeface="+mn-lt"/>
              </a:rPr>
              <a:t>uhličitan draselný  </a:t>
            </a:r>
            <a:endParaRPr 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10553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uhličitan </a:t>
            </a:r>
            <a:r>
              <a:rPr lang="cs-CZ" sz="2800" dirty="0" err="1">
                <a:ea typeface="+mn-lt"/>
                <a:cs typeface="+mn-lt"/>
              </a:rPr>
              <a:t>hliničitý</a:t>
            </a:r>
            <a:r>
              <a:rPr lang="cs-CZ" sz="2800" dirty="0">
                <a:ea typeface="+mn-lt"/>
                <a:cs typeface="+mn-lt"/>
              </a:rPr>
              <a:t> Al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dirty="0">
                <a:ea typeface="+mn-lt"/>
                <a:cs typeface="+mn-lt"/>
              </a:rPr>
              <a:t>(CO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)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 </a:t>
            </a:r>
          </a:p>
          <a:p>
            <a:r>
              <a:rPr lang="cs-CZ" sz="2800" dirty="0">
                <a:ea typeface="+mn-lt"/>
                <a:cs typeface="+mn-lt"/>
              </a:rPr>
              <a:t>uhličitan draselný  K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dirty="0">
                <a:ea typeface="+mn-lt"/>
                <a:cs typeface="+mn-lt"/>
              </a:rPr>
              <a:t>CO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endParaRPr lang="cs-CZ" dirty="0"/>
          </a:p>
          <a:p>
            <a:endParaRPr lang="cs-CZ" sz="2800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2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     soli kyseliny fosforečné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>
                <a:ea typeface="+mn-lt"/>
                <a:cs typeface="+mn-lt"/>
              </a:rPr>
              <a:t>fosforečnany</a:t>
            </a:r>
          </a:p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</a:t>
            </a:r>
            <a:r>
              <a:rPr lang="cs-CZ" sz="3200" dirty="0" err="1">
                <a:ea typeface="+mn-lt"/>
                <a:cs typeface="+mn-lt"/>
              </a:rPr>
              <a:t>trihydrogenfosforečná</a:t>
            </a:r>
            <a:r>
              <a:rPr lang="cs-CZ" sz="3200" dirty="0">
                <a:ea typeface="+mn-lt"/>
                <a:cs typeface="+mn-lt"/>
              </a:rPr>
              <a:t> H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dirty="0">
              <a:ea typeface="+mn-lt"/>
              <a:cs typeface="+mn-lt"/>
            </a:endParaRPr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3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 </a:t>
            </a:r>
            <a:r>
              <a:rPr lang="cs-CZ" sz="3200" dirty="0">
                <a:ea typeface="+mn-lt"/>
                <a:cs typeface="+mn-lt"/>
              </a:rPr>
              <a:t>→ 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>
              <a:ea typeface="+mn-lt"/>
              <a:cs typeface="+mn-lt"/>
            </a:endParaRPr>
          </a:p>
          <a:p>
            <a:r>
              <a:rPr lang="cs-CZ" sz="3200" dirty="0" err="1">
                <a:ea typeface="+mn-lt"/>
                <a:cs typeface="+mn-lt"/>
              </a:rPr>
              <a:t>hydrogenfosforečnany</a:t>
            </a:r>
            <a:endParaRPr lang="cs-CZ" dirty="0" err="1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strike="sngStrike" baseline="-25000" dirty="0">
                <a:ea typeface="+mn-lt"/>
                <a:cs typeface="+mn-lt"/>
              </a:rPr>
              <a:t>3</a:t>
            </a:r>
            <a:r>
              <a:rPr lang="cs-CZ" sz="3200" u="sng" baseline="-25000" dirty="0">
                <a:ea typeface="+mn-lt"/>
                <a:cs typeface="+mn-lt"/>
              </a:rPr>
              <a:t>1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 </a:t>
            </a:r>
            <a:r>
              <a:rPr lang="cs-CZ" sz="3200" dirty="0">
                <a:ea typeface="+mn-lt"/>
                <a:cs typeface="+mn-lt"/>
              </a:rPr>
              <a:t>→ HPO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sz="3200" dirty="0" err="1">
                <a:ea typeface="+mn-lt"/>
                <a:cs typeface="+mn-lt"/>
              </a:rPr>
              <a:t>dihydrogenfosforečnany</a:t>
            </a:r>
            <a:endParaRPr lang="cs-CZ" dirty="0" err="1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strike="sngStrike" baseline="-25000" dirty="0">
                <a:ea typeface="+mn-lt"/>
                <a:cs typeface="+mn-lt"/>
              </a:rPr>
              <a:t>3</a:t>
            </a:r>
            <a:r>
              <a:rPr lang="cs-CZ" sz="3200" u="sng" baseline="-25000" dirty="0">
                <a:ea typeface="+mn-lt"/>
                <a:cs typeface="+mn-lt"/>
              </a:rPr>
              <a:t>2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 </a:t>
            </a:r>
            <a:r>
              <a:rPr lang="cs-CZ" sz="3200" dirty="0">
                <a:ea typeface="+mn-lt"/>
                <a:cs typeface="+mn-lt"/>
              </a:rPr>
              <a:t>→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2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fosforečnan draselný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fosforečná H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3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4 </a:t>
            </a:r>
            <a:r>
              <a:rPr lang="cs-CZ" sz="3200" dirty="0">
                <a:ea typeface="+mn-lt"/>
                <a:cs typeface="+mn-lt"/>
              </a:rPr>
              <a:t>→ 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dirty="0">
                <a:ea typeface="+mn-lt"/>
                <a:cs typeface="+mn-lt"/>
              </a:rPr>
              <a:t>K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+I</a:t>
            </a:r>
            <a:r>
              <a:rPr lang="cs-CZ" sz="3200" dirty="0">
                <a:ea typeface="+mn-lt"/>
                <a:cs typeface="+mn-lt"/>
              </a:rPr>
              <a:t>PO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baseline="30000" dirty="0">
                <a:ea typeface="+mn-lt"/>
                <a:cs typeface="+mn-lt"/>
              </a:rPr>
              <a:t>-III 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9657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fosforečnan sodný  </a:t>
            </a:r>
            <a:endParaRPr lang="cs-CZ" sz="2800" dirty="0"/>
          </a:p>
          <a:p>
            <a:r>
              <a:rPr lang="cs-CZ" sz="2800" dirty="0">
                <a:ea typeface="+mn-lt"/>
                <a:cs typeface="+mn-lt"/>
              </a:rPr>
              <a:t>fosforečnan vápenatý</a:t>
            </a:r>
            <a:endParaRPr 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20553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aseline="30000" dirty="0">
                <a:ea typeface="+mn-lt"/>
                <a:cs typeface="+mn-lt"/>
              </a:rPr>
              <a:t>sůl tvoří kation kovu a anion kyseliny</a:t>
            </a:r>
            <a:endParaRPr lang="cs-CZ" sz="3600"/>
          </a:p>
          <a:p>
            <a:pPr marL="0" indent="0">
              <a:buNone/>
            </a:pP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394665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fosforečnan sodný  Na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PO</a:t>
            </a:r>
            <a:r>
              <a:rPr lang="cs-CZ" sz="2800" baseline="-25000" dirty="0">
                <a:ea typeface="+mn-lt"/>
                <a:cs typeface="+mn-lt"/>
              </a:rPr>
              <a:t>4</a:t>
            </a:r>
            <a:r>
              <a:rPr lang="cs-CZ" sz="2800" baseline="30000" dirty="0">
                <a:ea typeface="+mn-lt"/>
                <a:cs typeface="+mn-lt"/>
              </a:rPr>
              <a:t>-III</a:t>
            </a:r>
            <a:endParaRPr lang="cs-CZ" sz="2800" dirty="0">
              <a:ea typeface="+mn-lt"/>
              <a:cs typeface="+mn-lt"/>
            </a:endParaRPr>
          </a:p>
          <a:p>
            <a:r>
              <a:rPr lang="cs-CZ" sz="2800" dirty="0">
                <a:ea typeface="+mn-lt"/>
                <a:cs typeface="+mn-lt"/>
              </a:rPr>
              <a:t>fosforečnan vápenatý Ca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(PO</a:t>
            </a:r>
            <a:r>
              <a:rPr lang="cs-CZ" sz="2800" baseline="-25000" dirty="0"/>
              <a:t>4</a:t>
            </a:r>
            <a:r>
              <a:rPr lang="cs-CZ" sz="2800" dirty="0"/>
              <a:t>)</a:t>
            </a:r>
            <a:r>
              <a:rPr lang="cs-CZ" sz="2800" baseline="-25000" dirty="0"/>
              <a:t>2</a:t>
            </a:r>
            <a:r>
              <a:rPr lang="cs-CZ" sz="2800" baseline="30000" dirty="0"/>
              <a:t>-III</a:t>
            </a:r>
            <a:endParaRPr lang="cs-CZ" sz="2800" baseline="30000" dirty="0">
              <a:ea typeface="+mn-lt"/>
              <a:cs typeface="+mn-lt"/>
            </a:endParaRPr>
          </a:p>
          <a:p>
            <a:endParaRPr lang="cs-CZ" sz="2800" dirty="0"/>
          </a:p>
          <a:p>
            <a:endParaRPr lang="cs-CZ" sz="2800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15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25E52-2275-4925-AEC8-E846C33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různých solí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3F73CCC-6A36-4EDA-BFC5-8792EE8EC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581045"/>
              </p:ext>
            </p:extLst>
          </p:nvPr>
        </p:nvGraphicFramePr>
        <p:xfrm>
          <a:off x="1295400" y="2557463"/>
          <a:ext cx="9601200" cy="232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81521322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272257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4179063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7355293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247044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oxidační číslo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koncovka kyseliny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koncovka aniontu soli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název aniontu soli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vzorec aniontu soli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14342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ná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nan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chlornan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ClO</a:t>
                      </a:r>
                      <a:r>
                        <a:rPr lang="cs-CZ" baseline="30000" dirty="0">
                          <a:effectLst/>
                        </a:rPr>
                        <a:t>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9136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III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itá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dusitan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NO</a:t>
                      </a:r>
                      <a:r>
                        <a:rPr lang="cs-CZ" baseline="-25000" dirty="0">
                          <a:effectLst/>
                        </a:rPr>
                        <a:t>2</a:t>
                      </a:r>
                      <a:r>
                        <a:rPr lang="cs-CZ" baseline="30000" dirty="0">
                          <a:effectLst/>
                        </a:rPr>
                        <a:t>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0816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ičitá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ičitan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uhličitan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CO</a:t>
                      </a:r>
                      <a:r>
                        <a:rPr lang="cs-CZ" baseline="-25000" dirty="0">
                          <a:effectLst/>
                        </a:rPr>
                        <a:t>3</a:t>
                      </a:r>
                      <a:r>
                        <a:rPr lang="cs-CZ" baseline="30000" dirty="0">
                          <a:effectLst/>
                        </a:rPr>
                        <a:t>2-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9779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ečná</a:t>
                      </a:r>
                      <a:r>
                        <a:rPr lang="cs-CZ" dirty="0">
                          <a:effectLst/>
                        </a:rPr>
                        <a:t>, -</a:t>
                      </a:r>
                      <a:r>
                        <a:rPr lang="cs-CZ" dirty="0" err="1">
                          <a:effectLst/>
                        </a:rPr>
                        <a:t>ičná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ičnan</a:t>
                      </a:r>
                      <a:r>
                        <a:rPr lang="cs-CZ" dirty="0">
                          <a:effectLst/>
                        </a:rPr>
                        <a:t>/-</a:t>
                      </a:r>
                      <a:r>
                        <a:rPr lang="cs-CZ" dirty="0" err="1">
                          <a:effectLst/>
                        </a:rPr>
                        <a:t>ečnan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dusičnan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NO</a:t>
                      </a:r>
                      <a:r>
                        <a:rPr lang="cs-CZ" baseline="-25000" dirty="0">
                          <a:effectLst/>
                        </a:rPr>
                        <a:t>3</a:t>
                      </a:r>
                      <a:r>
                        <a:rPr lang="cs-CZ" baseline="30000" dirty="0">
                          <a:effectLst/>
                        </a:rPr>
                        <a:t>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47493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ová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síran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SO</a:t>
                      </a:r>
                      <a:r>
                        <a:rPr lang="cs-CZ" baseline="-25000" dirty="0">
                          <a:effectLst/>
                        </a:rPr>
                        <a:t>4</a:t>
                      </a:r>
                      <a:r>
                        <a:rPr lang="cs-CZ" baseline="30000" dirty="0">
                          <a:effectLst/>
                        </a:rPr>
                        <a:t>2-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1532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VII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istá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-</a:t>
                      </a:r>
                      <a:r>
                        <a:rPr lang="cs-CZ" dirty="0" err="1">
                          <a:effectLst/>
                        </a:rPr>
                        <a:t>istan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manganistan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MnO</a:t>
                      </a:r>
                      <a:r>
                        <a:rPr lang="cs-CZ" baseline="-25000" dirty="0">
                          <a:effectLst/>
                        </a:rPr>
                        <a:t>4</a:t>
                      </a:r>
                      <a:r>
                        <a:rPr lang="cs-CZ" baseline="30000" dirty="0">
                          <a:effectLst/>
                        </a:rPr>
                        <a:t>-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417958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746E34CD-FE4E-4E4A-A23A-181F10AAED0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C12BB-32F4-4E43-8D80-8B95E8CB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chlorečnan draselný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CB36B-9EB9-4998-8050-EB98492A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Kyselina chlorečná HClO</a:t>
            </a:r>
            <a:r>
              <a:rPr lang="cs-CZ" sz="3200" baseline="-25000" dirty="0"/>
              <a:t>3</a:t>
            </a:r>
          </a:p>
          <a:p>
            <a:r>
              <a:rPr lang="cs-CZ" sz="3200" dirty="0"/>
              <a:t>K</a:t>
            </a:r>
            <a:r>
              <a:rPr lang="cs-CZ" sz="3200" baseline="30000" dirty="0"/>
              <a:t>-I</a:t>
            </a:r>
            <a:r>
              <a:rPr lang="cs-CZ" sz="3200" dirty="0"/>
              <a:t>ClO</a:t>
            </a:r>
            <a:r>
              <a:rPr lang="cs-CZ" sz="3200" baseline="-25000" dirty="0"/>
              <a:t>3</a:t>
            </a:r>
            <a:r>
              <a:rPr lang="cs-CZ" sz="3200" baseline="30000" dirty="0"/>
              <a:t>-I</a:t>
            </a:r>
          </a:p>
        </p:txBody>
      </p:sp>
    </p:spTree>
    <p:extLst>
      <p:ext uri="{BB962C8B-B14F-4D97-AF65-F5344CB8AC3E}">
        <p14:creationId xmlns:p14="http://schemas.microsoft.com/office/powerpoint/2010/main" val="144747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16393-A656-472A-8278-F4CFE735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procvičení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CCC44-8EC0-4B22-BA75-7CC34E91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ea typeface="+mn-lt"/>
                <a:cs typeface="+mn-lt"/>
              </a:rPr>
              <a:t>manganistan draselný </a:t>
            </a:r>
            <a:endParaRPr lang="cs-CZ" sz="3200"/>
          </a:p>
          <a:p>
            <a:r>
              <a:rPr lang="cs-CZ" sz="3200" dirty="0">
                <a:ea typeface="+mn-lt"/>
                <a:cs typeface="+mn-lt"/>
              </a:rPr>
              <a:t>dusitan sodný 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225576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BCA32-DA64-477F-950F-4D2178D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16B93-E43C-4FAF-9E68-C033923F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manganistan draselný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k. manganistá HMnO</a:t>
            </a:r>
            <a:r>
              <a:rPr lang="cs-CZ" baseline="-25000" dirty="0">
                <a:ea typeface="+mn-lt"/>
                <a:cs typeface="+mn-lt"/>
              </a:rPr>
              <a:t>4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                              KMnO</a:t>
            </a:r>
            <a:r>
              <a:rPr lang="cs-CZ" baseline="-25000" dirty="0">
                <a:ea typeface="+mn-lt"/>
                <a:cs typeface="+mn-lt"/>
              </a:rPr>
              <a:t>4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dusitan sodný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k. dusitá HNO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               NaNO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2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     soli </a:t>
            </a:r>
            <a:r>
              <a:rPr lang="cs-CZ" dirty="0" err="1"/>
              <a:t>kys</a:t>
            </a:r>
            <a:r>
              <a:rPr lang="cs-CZ" dirty="0"/>
              <a:t>. dusičné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a typeface="+mn-lt"/>
                <a:cs typeface="+mn-lt"/>
              </a:rPr>
              <a:t>dusičnany</a:t>
            </a:r>
          </a:p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dusičná HNO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sz="3200"/>
          </a:p>
          <a:p>
            <a:r>
              <a:rPr lang="cs-CZ" sz="3200" u="sng" dirty="0">
                <a:ea typeface="+mn-lt"/>
                <a:cs typeface="+mn-lt"/>
              </a:rPr>
              <a:t>H|</a:t>
            </a:r>
            <a:r>
              <a:rPr lang="cs-CZ" sz="3200" dirty="0">
                <a:ea typeface="+mn-lt"/>
                <a:cs typeface="+mn-lt"/>
              </a:rPr>
              <a:t>NO</a:t>
            </a:r>
            <a:r>
              <a:rPr lang="cs-CZ" sz="3200" baseline="-25000" dirty="0">
                <a:ea typeface="+mn-lt"/>
                <a:cs typeface="+mn-lt"/>
              </a:rPr>
              <a:t>3 </a:t>
            </a:r>
            <a:r>
              <a:rPr lang="cs-CZ" sz="3200" dirty="0">
                <a:ea typeface="+mn-lt"/>
                <a:cs typeface="+mn-lt"/>
              </a:rPr>
              <a:t>→ NO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sz="3200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dusičnan sodný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dusičná HNO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1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NO</a:t>
            </a:r>
            <a:r>
              <a:rPr lang="cs-CZ" sz="3200" baseline="-25000" dirty="0">
                <a:ea typeface="+mn-lt"/>
                <a:cs typeface="+mn-lt"/>
              </a:rPr>
              <a:t>3 </a:t>
            </a:r>
            <a:r>
              <a:rPr lang="cs-CZ" sz="3200" dirty="0">
                <a:ea typeface="+mn-lt"/>
                <a:cs typeface="+mn-lt"/>
              </a:rPr>
              <a:t>→ NO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dirty="0">
                <a:ea typeface="+mn-lt"/>
                <a:cs typeface="+mn-lt"/>
              </a:rPr>
              <a:t>Na</a:t>
            </a:r>
            <a:r>
              <a:rPr lang="cs-CZ" sz="3200" baseline="30000" dirty="0">
                <a:ea typeface="+mn-lt"/>
                <a:cs typeface="+mn-lt"/>
              </a:rPr>
              <a:t>+I</a:t>
            </a:r>
            <a:r>
              <a:rPr lang="cs-CZ" sz="3200" dirty="0">
                <a:ea typeface="+mn-lt"/>
                <a:cs typeface="+mn-lt"/>
              </a:rPr>
              <a:t>NO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8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a typeface="+mn-lt"/>
                <a:cs typeface="+mn-lt"/>
              </a:rPr>
              <a:t>dusičnan vápenatý </a:t>
            </a:r>
            <a:endParaRPr lang="cs-CZ" sz="2800"/>
          </a:p>
          <a:p>
            <a:r>
              <a:rPr lang="cs-CZ" sz="2800" dirty="0">
                <a:ea typeface="+mn-lt"/>
                <a:cs typeface="+mn-lt"/>
              </a:rPr>
              <a:t>dusičnan hlinitý  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dusičnan vápenatý </a:t>
            </a:r>
            <a:r>
              <a:rPr lang="cs-CZ" sz="2800" dirty="0" err="1">
                <a:ea typeface="+mn-lt"/>
                <a:cs typeface="+mn-lt"/>
              </a:rPr>
              <a:t>Ca</a:t>
            </a:r>
            <a:r>
              <a:rPr lang="cs-CZ" sz="2800" baseline="30000" dirty="0" err="1">
                <a:ea typeface="+mn-lt"/>
                <a:cs typeface="+mn-lt"/>
              </a:rPr>
              <a:t>+II</a:t>
            </a:r>
            <a:r>
              <a:rPr lang="cs-CZ" sz="2800" dirty="0">
                <a:ea typeface="+mn-lt"/>
                <a:cs typeface="+mn-lt"/>
              </a:rPr>
              <a:t>(NO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)</a:t>
            </a:r>
            <a:r>
              <a:rPr lang="cs-CZ" sz="2800" baseline="-25000" dirty="0">
                <a:ea typeface="+mn-lt"/>
                <a:cs typeface="+mn-lt"/>
              </a:rPr>
              <a:t>2</a:t>
            </a:r>
            <a:r>
              <a:rPr lang="cs-CZ" sz="2800" baseline="30000" dirty="0">
                <a:ea typeface="+mn-lt"/>
                <a:cs typeface="+mn-lt"/>
              </a:rPr>
              <a:t>-I</a:t>
            </a:r>
            <a:r>
              <a:rPr lang="cs-CZ" sz="2800" dirty="0">
                <a:ea typeface="+mn-lt"/>
                <a:cs typeface="+mn-lt"/>
              </a:rPr>
              <a:t> </a:t>
            </a:r>
            <a:endParaRPr lang="cs-CZ" sz="2800"/>
          </a:p>
          <a:p>
            <a:r>
              <a:rPr lang="cs-CZ" sz="2800" dirty="0">
                <a:ea typeface="+mn-lt"/>
                <a:cs typeface="+mn-lt"/>
              </a:rPr>
              <a:t>dusičnan hlinitý </a:t>
            </a:r>
            <a:r>
              <a:rPr lang="cs-CZ" sz="2800" dirty="0" err="1">
                <a:ea typeface="+mn-lt"/>
                <a:cs typeface="+mn-lt"/>
              </a:rPr>
              <a:t>Al</a:t>
            </a:r>
            <a:r>
              <a:rPr lang="cs-CZ" sz="2800" baseline="30000" dirty="0" err="1">
                <a:ea typeface="+mn-lt"/>
                <a:cs typeface="+mn-lt"/>
              </a:rPr>
              <a:t>+III</a:t>
            </a:r>
            <a:r>
              <a:rPr lang="cs-CZ" sz="2800" dirty="0">
                <a:ea typeface="+mn-lt"/>
                <a:cs typeface="+mn-lt"/>
              </a:rPr>
              <a:t>(NO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baseline="30000" dirty="0">
                <a:ea typeface="+mn-lt"/>
                <a:cs typeface="+mn-lt"/>
              </a:rPr>
              <a:t>-I</a:t>
            </a:r>
            <a:r>
              <a:rPr lang="cs-CZ" sz="2800" dirty="0">
                <a:ea typeface="+mn-lt"/>
                <a:cs typeface="+mn-lt"/>
              </a:rPr>
              <a:t>)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 </a:t>
            </a:r>
            <a:endParaRPr lang="cs-CZ" sz="2800"/>
          </a:p>
          <a:p>
            <a:endParaRPr lang="cs-CZ" sz="2800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     soli </a:t>
            </a:r>
            <a:r>
              <a:rPr lang="cs-CZ" dirty="0" err="1"/>
              <a:t>kys</a:t>
            </a:r>
            <a:r>
              <a:rPr lang="cs-CZ" dirty="0"/>
              <a:t>. uhličité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a typeface="+mn-lt"/>
                <a:cs typeface="+mn-lt"/>
              </a:rPr>
              <a:t>uhličitany</a:t>
            </a:r>
            <a:endParaRPr lang="cs-CZ" dirty="0"/>
          </a:p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uhličitá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sz="3200" dirty="0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2 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 → 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endParaRPr lang="cs-CZ" dirty="0">
              <a:ea typeface="+mn-lt"/>
              <a:cs typeface="+mn-lt"/>
            </a:endParaRPr>
          </a:p>
          <a:p>
            <a:r>
              <a:rPr lang="cs-CZ" sz="3200" dirty="0">
                <a:ea typeface="+mn-lt"/>
                <a:cs typeface="+mn-lt"/>
              </a:rPr>
              <a:t>hydrogenuhličitany</a:t>
            </a:r>
            <a:endParaRPr lang="cs-CZ" sz="3200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 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 → HCO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136586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uhličitan vápenatý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uhličitá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dirty="0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2 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 → 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r>
              <a:rPr lang="cs-CZ" sz="3200" dirty="0">
                <a:ea typeface="+mn-lt"/>
                <a:cs typeface="+mn-lt"/>
              </a:rPr>
              <a:t> </a:t>
            </a:r>
          </a:p>
          <a:p>
            <a:r>
              <a:rPr lang="cs-CZ" sz="3200" dirty="0">
                <a:ea typeface="+mn-lt"/>
                <a:cs typeface="+mn-lt"/>
              </a:rPr>
              <a:t>Ca</a:t>
            </a:r>
            <a:r>
              <a:rPr lang="cs-CZ" sz="3200" baseline="30000" dirty="0">
                <a:ea typeface="+mn-lt"/>
                <a:cs typeface="+mn-lt"/>
              </a:rPr>
              <a:t>+II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-II</a:t>
            </a:r>
            <a:endParaRPr lang="cs-CZ" sz="320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706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hydrogenuhličitan stříbrný 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a typeface="+mn-lt"/>
                <a:cs typeface="+mn-lt"/>
              </a:rPr>
              <a:t>hydrogenuhličitany</a:t>
            </a:r>
            <a:endParaRPr lang="cs-CZ" dirty="0"/>
          </a:p>
          <a:p>
            <a:r>
              <a:rPr lang="cs-CZ" sz="3200" u="sng" dirty="0">
                <a:ea typeface="+mn-lt"/>
                <a:cs typeface="+mn-lt"/>
              </a:rPr>
              <a:t>H</a:t>
            </a:r>
            <a:r>
              <a:rPr lang="cs-CZ" sz="3200" u="sng" baseline="-25000" dirty="0">
                <a:ea typeface="+mn-lt"/>
                <a:cs typeface="+mn-lt"/>
              </a:rPr>
              <a:t> </a:t>
            </a:r>
            <a:r>
              <a:rPr lang="cs-CZ" sz="3200" u="sng" dirty="0">
                <a:ea typeface="+mn-lt"/>
                <a:cs typeface="+mn-lt"/>
              </a:rPr>
              <a:t>|</a:t>
            </a:r>
            <a:r>
              <a:rPr lang="cs-CZ" sz="3200" dirty="0">
                <a:ea typeface="+mn-lt"/>
                <a:cs typeface="+mn-lt"/>
              </a:rPr>
              <a:t>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 → HCO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baseline="30000" dirty="0">
                <a:ea typeface="+mn-lt"/>
                <a:cs typeface="+mn-lt"/>
              </a:rPr>
              <a:t>-I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/>
          </a:p>
          <a:p>
            <a:r>
              <a:rPr lang="cs-CZ" sz="3200" dirty="0">
                <a:ea typeface="+mn-lt"/>
                <a:cs typeface="+mn-lt"/>
              </a:rPr>
              <a:t>AgHCO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967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24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Organic</vt:lpstr>
      <vt:lpstr>Chemické názvosloví</vt:lpstr>
      <vt:lpstr>Soli</vt:lpstr>
      <vt:lpstr>1.     soli kys. dusičné </vt:lpstr>
      <vt:lpstr>dusičnan sodný</vt:lpstr>
      <vt:lpstr>Příklady na vyzkoušení</vt:lpstr>
      <vt:lpstr>řešení</vt:lpstr>
      <vt:lpstr>2.     soli kys. uhličité </vt:lpstr>
      <vt:lpstr>uhličitan vápenatý </vt:lpstr>
      <vt:lpstr>hydrogenuhličitan stříbrný  </vt:lpstr>
      <vt:lpstr>Příklady na vyzkoušení</vt:lpstr>
      <vt:lpstr>řešení</vt:lpstr>
      <vt:lpstr>3.     soli kys. sírové </vt:lpstr>
      <vt:lpstr>síran sodný  </vt:lpstr>
      <vt:lpstr>hydrogensíran vápenatý </vt:lpstr>
      <vt:lpstr>Příklady na vyzkoušení</vt:lpstr>
      <vt:lpstr>řešení</vt:lpstr>
      <vt:lpstr>4.     soli kyseliny fosforečné </vt:lpstr>
      <vt:lpstr>fosforečnan draselný</vt:lpstr>
      <vt:lpstr>Příklady na vyzkoušení</vt:lpstr>
      <vt:lpstr>řešení</vt:lpstr>
      <vt:lpstr>Tvorba různých solí</vt:lpstr>
      <vt:lpstr>chlorečnan draselný </vt:lpstr>
      <vt:lpstr>Příklady na procvičení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736</cp:revision>
  <dcterms:created xsi:type="dcterms:W3CDTF">2020-04-16T15:47:29Z</dcterms:created>
  <dcterms:modified xsi:type="dcterms:W3CDTF">2020-06-05T13:42:06Z</dcterms:modified>
</cp:coreProperties>
</file>