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58" r:id="rId3"/>
    <p:sldId id="266" r:id="rId4"/>
    <p:sldId id="259" r:id="rId5"/>
    <p:sldId id="261" r:id="rId6"/>
    <p:sldId id="267" r:id="rId7"/>
    <p:sldId id="263" r:id="rId8"/>
    <p:sldId id="268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  <p1510:client id="{7BCA7FF7-C81C-3F10-8634-D775432F70E4}" v="764" dt="2020-05-15T20:29:30.156"/>
    <p1510:client id="{872287E2-FE0D-4E6C-9B5C-102057E563B0}" v="8" dt="2020-04-24T21:43:19.691"/>
    <p1510:client id="{A51EA47F-69C7-A84E-B9E2-ADFD1A9E96F1}" v="10" dt="2020-05-07T08:44:57.611"/>
    <p1510:client id="{C4E45B16-DEE8-AA08-BE11-FF2DCF62A47C}" v="761" dt="2020-05-07T09:56:02.843"/>
    <p1510:client id="{EF1A5041-E78C-4228-740D-9BEA98F670BD}" v="12" dt="2020-05-15T20:18:03.305"/>
    <p1510:client id="{F2A55E5C-FE0F-8AB6-EE75-B252C684351B}" v="13" dt="2020-04-24T21:44:34.757"/>
    <p1510:client id="{F7C81454-CFC5-9943-802E-6AAEAE1F9B9F}" v="1290" dt="2020-05-15T21:04:22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Kyseliny</a:t>
            </a:r>
            <a:endParaRPr lang="cs-CZ" dirty="0"/>
          </a:p>
          <a:p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kyselina</a:t>
            </a:r>
            <a:r>
              <a:rPr lang="cs-CZ" dirty="0"/>
              <a:t> fosforečná &gt;</a:t>
            </a:r>
            <a:r>
              <a:rPr lang="cs-CZ" dirty="0">
                <a:ea typeface="+mn-lt"/>
                <a:cs typeface="+mn-lt"/>
              </a:rPr>
              <a:t> HPO</a:t>
            </a:r>
            <a:r>
              <a:rPr lang="cs-CZ" baseline="-25000" dirty="0">
                <a:ea typeface="+mn-lt"/>
                <a:cs typeface="+mn-lt"/>
              </a:rPr>
              <a:t>3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cs-CZ" dirty="0"/>
              <a:t>kyselina křemičitá &gt; H</a:t>
            </a:r>
            <a:r>
              <a:rPr lang="cs-CZ" baseline="-25000" dirty="0"/>
              <a:t>2</a:t>
            </a:r>
            <a:r>
              <a:rPr lang="cs-CZ" dirty="0"/>
              <a:t>SiO</a:t>
            </a:r>
            <a:r>
              <a:rPr lang="cs-CZ" baseline="-25000" dirty="0"/>
              <a:t>3</a:t>
            </a:r>
            <a:endParaRPr lang="cs-CZ" baseline="-25000" dirty="0">
              <a:ea typeface="+mn-lt"/>
              <a:cs typeface="+mn-lt"/>
            </a:endParaRPr>
          </a:p>
          <a:p>
            <a:r>
              <a:rPr lang="cs-CZ" dirty="0"/>
              <a:t>HIO</a:t>
            </a:r>
            <a:r>
              <a:rPr lang="cs-CZ" baseline="-25000" dirty="0"/>
              <a:t>4</a:t>
            </a:r>
            <a:r>
              <a:rPr lang="cs-CZ" dirty="0"/>
              <a:t> &gt; kyselina jodistá</a:t>
            </a:r>
            <a:endParaRPr lang="en-US" dirty="0">
              <a:ea typeface="+mn-lt"/>
              <a:cs typeface="+mn-lt"/>
            </a:endParaRPr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3</a:t>
            </a:r>
            <a:r>
              <a:rPr lang="cs-CZ" dirty="0"/>
              <a:t> </a:t>
            </a:r>
            <a:r>
              <a:rPr lang="cs-CZ" dirty="0">
                <a:ea typeface="+mn-lt"/>
                <a:cs typeface="+mn-lt"/>
              </a:rPr>
              <a:t>&gt; kyselina siřičitá</a:t>
            </a:r>
          </a:p>
          <a:p>
            <a:endParaRPr lang="cs-CZ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E7AD8-B41E-465B-9860-C867E453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33024C-B6AD-4054-A9A3-7DC612AB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práci s kyselinami dbáme zvýšené bezpečnosti - jsou to žíraviny</a:t>
            </a:r>
          </a:p>
          <a:p>
            <a:r>
              <a:rPr lang="cs-CZ" dirty="0"/>
              <a:t>Vždy požíváme ochranné pomůcky - rukavice, brýle (štít)</a:t>
            </a:r>
          </a:p>
          <a:p>
            <a:r>
              <a:rPr lang="cs-CZ" dirty="0"/>
              <a:t>Lijeme vždy opatrně kyselinu do vody, kvůli uvolňování velkého množství tepla</a:t>
            </a:r>
          </a:p>
          <a:p>
            <a:r>
              <a:rPr lang="cs-CZ" dirty="0"/>
              <a:t>V případě potřísnění omýváme proudem vody, pokud je nutné voláme RZ</a:t>
            </a:r>
          </a:p>
        </p:txBody>
      </p:sp>
    </p:spTree>
    <p:extLst>
      <p:ext uri="{BB962C8B-B14F-4D97-AF65-F5344CB8AC3E}">
        <p14:creationId xmlns:p14="http://schemas.microsoft.com/office/powerpoint/2010/main" val="417054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Bezkyslíkaté kyseliny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 to dvouprvkové sloučeniny, které obsahují vodík a další nekovový prvek - často halogen</a:t>
            </a:r>
            <a:r>
              <a:rPr lang="cs-CZ" baseline="30000" dirty="0"/>
              <a:t>  </a:t>
            </a:r>
          </a:p>
          <a:p>
            <a:r>
              <a:rPr lang="cs-CZ" dirty="0"/>
              <a:t>Název se skládá se z podstatného jména kyselina a přídavného jména - vznikne z názvu sloučeniny vodíku s nekovovým prvkem - fluorovodíková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65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Kyslíkaté kyseliny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Jsou to tříprvkové sloučeniny</a:t>
            </a:r>
          </a:p>
          <a:p>
            <a:r>
              <a:rPr lang="cs-CZ" dirty="0">
                <a:ea typeface="+mn-lt"/>
                <a:cs typeface="+mn-lt"/>
              </a:rPr>
              <a:t>Název se skládá se z podstatného jména kyselina a přídavného jména - je utvořeno z kyselinotvorného prvku a zakončení odpovídá oxidačnímu číslu</a:t>
            </a:r>
            <a:endParaRPr lang="cs-CZ"/>
          </a:p>
          <a:p>
            <a:r>
              <a:rPr lang="cs-CZ" dirty="0"/>
              <a:t>Kyselina obsahuje vodík - H s </a:t>
            </a:r>
            <a:r>
              <a:rPr lang="cs-CZ" dirty="0" err="1"/>
              <a:t>ox</a:t>
            </a:r>
            <a:r>
              <a:rPr lang="cs-CZ" dirty="0"/>
              <a:t>. číslem +I</a:t>
            </a:r>
          </a:p>
          <a:p>
            <a:r>
              <a:rPr lang="cs-CZ" dirty="0"/>
              <a:t>Kyslík - O s </a:t>
            </a:r>
            <a:r>
              <a:rPr lang="cs-CZ" dirty="0" err="1"/>
              <a:t>ox</a:t>
            </a:r>
            <a:r>
              <a:rPr lang="cs-CZ" dirty="0"/>
              <a:t>. číslem -II</a:t>
            </a:r>
          </a:p>
          <a:p>
            <a:r>
              <a:rPr lang="cs-CZ" dirty="0"/>
              <a:t>A další kyselinotvorný prvek, s </a:t>
            </a:r>
            <a:r>
              <a:rPr lang="cs-CZ" dirty="0" err="1"/>
              <a:t>ox</a:t>
            </a:r>
            <a:r>
              <a:rPr lang="cs-CZ" dirty="0"/>
              <a:t>. číslem dle názvu</a:t>
            </a:r>
          </a:p>
          <a:p>
            <a:r>
              <a:rPr lang="cs-CZ" dirty="0"/>
              <a:t>Zápis HXO X - kyselinotvorný prvek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kyselin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Kyselina dus</a:t>
            </a:r>
            <a:r>
              <a:rPr lang="cs-CZ" sz="3200" dirty="0">
                <a:solidFill>
                  <a:srgbClr val="00B0F0"/>
                </a:solidFill>
              </a:rPr>
              <a:t>ičná</a:t>
            </a:r>
          </a:p>
          <a:p>
            <a:r>
              <a:rPr lang="cs-CZ" sz="3200" dirty="0">
                <a:solidFill>
                  <a:schemeClr val="tx1"/>
                </a:solidFill>
              </a:rPr>
              <a:t>H</a:t>
            </a:r>
            <a:r>
              <a:rPr lang="cs-CZ" sz="3200" baseline="30000" dirty="0">
                <a:solidFill>
                  <a:srgbClr val="92D050"/>
                </a:solidFill>
              </a:rPr>
              <a:t>I</a:t>
            </a:r>
            <a:r>
              <a:rPr lang="cs-CZ" sz="3200" baseline="-25000" dirty="0">
                <a:solidFill>
                  <a:schemeClr val="tx1"/>
                </a:solidFill>
              </a:rPr>
              <a:t>1</a:t>
            </a:r>
            <a:r>
              <a:rPr lang="cs-CZ" sz="3200" dirty="0">
                <a:solidFill>
                  <a:srgbClr val="0070C0"/>
                </a:solidFill>
              </a:rPr>
              <a:t> </a:t>
            </a:r>
            <a:r>
              <a:rPr lang="cs-CZ" sz="3200" dirty="0">
                <a:solidFill>
                  <a:schemeClr val="tx1"/>
                </a:solidFill>
              </a:rPr>
              <a:t>N</a:t>
            </a:r>
            <a:r>
              <a:rPr lang="cs-CZ" sz="3200" baseline="30000" dirty="0">
                <a:solidFill>
                  <a:srgbClr val="00B0F0"/>
                </a:solidFill>
              </a:rPr>
              <a:t>V</a:t>
            </a:r>
            <a:r>
              <a:rPr lang="cs-CZ" sz="3200" baseline="-25000" dirty="0">
                <a:solidFill>
                  <a:schemeClr val="tx1"/>
                </a:solidFill>
              </a:rPr>
              <a:t>1</a:t>
            </a:r>
            <a:r>
              <a:rPr lang="cs-CZ" sz="3200" dirty="0">
                <a:solidFill>
                  <a:schemeClr val="tx1"/>
                </a:solidFill>
              </a:rPr>
              <a:t>O</a:t>
            </a:r>
            <a:r>
              <a:rPr lang="cs-CZ" sz="3200" baseline="30000" dirty="0">
                <a:solidFill>
                  <a:srgbClr val="FF0000"/>
                </a:solidFill>
              </a:rPr>
              <a:t>-II</a:t>
            </a:r>
            <a:r>
              <a:rPr lang="cs-CZ" sz="3200" baseline="-25000" dirty="0">
                <a:solidFill>
                  <a:schemeClr val="tx1"/>
                </a:solidFill>
              </a:rPr>
              <a:t>x </a:t>
            </a:r>
            <a:r>
              <a:rPr lang="cs-CZ" sz="3200" dirty="0">
                <a:solidFill>
                  <a:schemeClr val="tx1"/>
                </a:solidFill>
              </a:rPr>
              <a:t> 1*(</a:t>
            </a:r>
            <a:r>
              <a:rPr lang="cs-CZ" sz="3200" dirty="0">
                <a:solidFill>
                  <a:srgbClr val="92D050"/>
                </a:solidFill>
              </a:rPr>
              <a:t>+I</a:t>
            </a:r>
            <a:r>
              <a:rPr lang="cs-CZ" sz="3200" dirty="0">
                <a:solidFill>
                  <a:schemeClr val="tx1"/>
                </a:solidFill>
              </a:rPr>
              <a:t>)+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1*(</a:t>
            </a:r>
            <a:r>
              <a:rPr lang="cs-CZ" sz="3200" dirty="0">
                <a:solidFill>
                  <a:srgbClr val="00B0F0"/>
                </a:solidFill>
                <a:ea typeface="+mn-lt"/>
                <a:cs typeface="+mn-lt"/>
              </a:rPr>
              <a:t>+V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)=6 – pokud jde vydělit 2 (-II u kyslíku) dopočteme a zapíšeme ke kyslíku</a:t>
            </a:r>
          </a:p>
          <a:p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6:2=3</a:t>
            </a:r>
          </a:p>
          <a:p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HNO</a:t>
            </a:r>
            <a:r>
              <a:rPr lang="cs-CZ" sz="3200" baseline="-25000" dirty="0">
                <a:solidFill>
                  <a:schemeClr val="tx1"/>
                </a:solidFill>
                <a:ea typeface="+mn-lt"/>
                <a:cs typeface="+mn-lt"/>
              </a:rPr>
              <a:t>3</a:t>
            </a:r>
            <a:r>
              <a:rPr lang="cs-CZ" sz="3200" baseline="-25000" dirty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- jedničky nepíšeme</a:t>
            </a:r>
          </a:p>
        </p:txBody>
      </p:sp>
    </p:spTree>
    <p:extLst>
      <p:ext uri="{BB962C8B-B14F-4D97-AF65-F5344CB8AC3E}">
        <p14:creationId xmlns:p14="http://schemas.microsoft.com/office/powerpoint/2010/main" val="11166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kyselin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Kyselina sírová</a:t>
            </a:r>
          </a:p>
          <a:p>
            <a:r>
              <a:rPr lang="cs-CZ" sz="3200" dirty="0">
                <a:solidFill>
                  <a:schemeClr val="tx1"/>
                </a:solidFill>
              </a:rPr>
              <a:t>H</a:t>
            </a:r>
            <a:r>
              <a:rPr lang="cs-CZ" sz="3200" baseline="30000" dirty="0">
                <a:solidFill>
                  <a:srgbClr val="92D050"/>
                </a:solidFill>
              </a:rPr>
              <a:t>I</a:t>
            </a:r>
            <a:r>
              <a:rPr lang="cs-CZ" sz="3200" strike="sngStrike" baseline="-25000" dirty="0">
                <a:solidFill>
                  <a:schemeClr val="tx1"/>
                </a:solidFill>
              </a:rPr>
              <a:t>1</a:t>
            </a:r>
            <a:r>
              <a:rPr lang="cs-CZ" sz="3200" baseline="-25000" dirty="0">
                <a:solidFill>
                  <a:schemeClr val="tx1"/>
                </a:solidFill>
              </a:rPr>
              <a:t>2</a:t>
            </a:r>
            <a:r>
              <a:rPr lang="cs-CZ" sz="3200" dirty="0">
                <a:solidFill>
                  <a:srgbClr val="0070C0"/>
                </a:solidFill>
              </a:rPr>
              <a:t> </a:t>
            </a:r>
            <a:r>
              <a:rPr lang="cs-CZ" sz="3200" dirty="0">
                <a:solidFill>
                  <a:schemeClr val="tx1"/>
                </a:solidFill>
              </a:rPr>
              <a:t>S</a:t>
            </a:r>
            <a:r>
              <a:rPr lang="cs-CZ" sz="3200" baseline="30000" dirty="0">
                <a:solidFill>
                  <a:srgbClr val="00B0F0"/>
                </a:solidFill>
              </a:rPr>
              <a:t>VI</a:t>
            </a:r>
            <a:r>
              <a:rPr lang="cs-CZ" sz="3200" baseline="-25000" dirty="0">
                <a:solidFill>
                  <a:schemeClr val="tx1"/>
                </a:solidFill>
              </a:rPr>
              <a:t>1</a:t>
            </a:r>
            <a:r>
              <a:rPr lang="cs-CZ" sz="3200" dirty="0">
                <a:solidFill>
                  <a:schemeClr val="tx1"/>
                </a:solidFill>
              </a:rPr>
              <a:t>O</a:t>
            </a:r>
            <a:r>
              <a:rPr lang="cs-CZ" sz="3200" baseline="30000" dirty="0">
                <a:solidFill>
                  <a:srgbClr val="FF0000"/>
                </a:solidFill>
              </a:rPr>
              <a:t>-II</a:t>
            </a:r>
            <a:r>
              <a:rPr lang="cs-CZ" sz="3200" baseline="-25000" dirty="0">
                <a:solidFill>
                  <a:schemeClr val="tx1"/>
                </a:solidFill>
              </a:rPr>
              <a:t>x </a:t>
            </a:r>
            <a:r>
              <a:rPr lang="cs-CZ" sz="3200" dirty="0">
                <a:solidFill>
                  <a:schemeClr val="tx1"/>
                </a:solidFill>
              </a:rPr>
              <a:t> 1*(</a:t>
            </a:r>
            <a:r>
              <a:rPr lang="cs-CZ" sz="3200" dirty="0">
                <a:solidFill>
                  <a:srgbClr val="92D050"/>
                </a:solidFill>
              </a:rPr>
              <a:t>+I</a:t>
            </a:r>
            <a:r>
              <a:rPr lang="cs-CZ" sz="3200" dirty="0">
                <a:solidFill>
                  <a:schemeClr val="tx1"/>
                </a:solidFill>
              </a:rPr>
              <a:t>)+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1*(</a:t>
            </a:r>
            <a:r>
              <a:rPr lang="cs-CZ" sz="3200" dirty="0">
                <a:solidFill>
                  <a:srgbClr val="00B0F0"/>
                </a:solidFill>
                <a:ea typeface="+mn-lt"/>
                <a:cs typeface="+mn-lt"/>
              </a:rPr>
              <a:t>+VI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)=7 – 7 nejde vydělit 2 (-II u kyslíku) musíme přidat 2 k vodíku (budeme mít 2 H)</a:t>
            </a:r>
          </a:p>
          <a:p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2*(</a:t>
            </a:r>
            <a:r>
              <a:rPr lang="cs-CZ" sz="3200" dirty="0">
                <a:solidFill>
                  <a:srgbClr val="92D050"/>
                </a:solidFill>
                <a:ea typeface="+mn-lt"/>
                <a:cs typeface="+mn-lt"/>
              </a:rPr>
              <a:t>+I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)+1*(</a:t>
            </a:r>
            <a:r>
              <a:rPr lang="cs-CZ" sz="3200" dirty="0">
                <a:solidFill>
                  <a:srgbClr val="00B0F0"/>
                </a:solidFill>
                <a:ea typeface="+mn-lt"/>
                <a:cs typeface="+mn-lt"/>
              </a:rPr>
              <a:t>+VI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)=8 jde vydělit</a:t>
            </a:r>
          </a:p>
          <a:p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8:2=4</a:t>
            </a:r>
          </a:p>
          <a:p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H</a:t>
            </a:r>
            <a:r>
              <a:rPr lang="cs-CZ" sz="3200" baseline="-25000" dirty="0">
                <a:solidFill>
                  <a:schemeClr val="tx1"/>
                </a:solidFill>
                <a:ea typeface="+mn-lt"/>
                <a:cs typeface="+mn-lt"/>
              </a:rPr>
              <a:t>2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SO</a:t>
            </a:r>
            <a:r>
              <a:rPr lang="cs-CZ" sz="3200" baseline="-25000" dirty="0">
                <a:solidFill>
                  <a:schemeClr val="tx1"/>
                </a:solidFill>
              </a:rPr>
              <a:t>4</a:t>
            </a:r>
            <a:r>
              <a:rPr lang="cs-CZ" sz="3200" dirty="0">
                <a:solidFill>
                  <a:schemeClr val="tx1"/>
                </a:solidFill>
              </a:rPr>
              <a:t>- jedničky nepíšeme</a:t>
            </a:r>
          </a:p>
        </p:txBody>
      </p:sp>
    </p:spTree>
    <p:extLst>
      <p:ext uri="{BB962C8B-B14F-4D97-AF65-F5344CB8AC3E}">
        <p14:creationId xmlns:p14="http://schemas.microsoft.com/office/powerpoint/2010/main" val="59249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HClO</a:t>
            </a:r>
            <a:r>
              <a:rPr lang="cs-CZ" baseline="-25000" dirty="0"/>
              <a:t>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Cl - chlor</a:t>
            </a:r>
          </a:p>
          <a:p>
            <a:r>
              <a:rPr lang="cs-CZ" dirty="0"/>
              <a:t>HXO– kyselina</a:t>
            </a:r>
          </a:p>
          <a:p>
            <a:r>
              <a:rPr lang="cs-CZ" sz="2800" dirty="0">
                <a:ea typeface="+mn-lt"/>
                <a:cs typeface="+mn-lt"/>
              </a:rPr>
              <a:t>H</a:t>
            </a:r>
            <a:r>
              <a:rPr lang="cs-CZ" sz="2800" baseline="30000" dirty="0">
                <a:ea typeface="+mn-lt"/>
                <a:cs typeface="+mn-lt"/>
              </a:rPr>
              <a:t>+I</a:t>
            </a:r>
            <a:r>
              <a:rPr lang="cs-CZ" sz="2800" dirty="0">
                <a:ea typeface="+mn-lt"/>
                <a:cs typeface="+mn-lt"/>
              </a:rPr>
              <a:t>ClO</a:t>
            </a:r>
            <a:r>
              <a:rPr lang="cs-CZ" sz="2800" baseline="30000" dirty="0">
                <a:ea typeface="+mn-lt"/>
                <a:cs typeface="+mn-lt"/>
              </a:rPr>
              <a:t>-II</a:t>
            </a:r>
            <a:r>
              <a:rPr lang="cs-CZ" sz="2800" baseline="-25000" dirty="0">
                <a:ea typeface="+mn-lt"/>
                <a:cs typeface="+mn-lt"/>
              </a:rPr>
              <a:t>4</a:t>
            </a:r>
            <a:r>
              <a:rPr lang="cs-CZ" sz="2800" dirty="0">
                <a:ea typeface="+mn-lt"/>
                <a:cs typeface="+mn-lt"/>
              </a:rPr>
              <a:t> 4*(-II)=VIII &gt; VIII-I(H) = VII</a:t>
            </a:r>
            <a:endParaRPr lang="cs-CZ" sz="2800" dirty="0"/>
          </a:p>
          <a:p>
            <a:r>
              <a:rPr lang="cs-CZ" sz="2800" dirty="0"/>
              <a:t>-VII – koncovka -</a:t>
            </a:r>
            <a:r>
              <a:rPr lang="cs-CZ" sz="2800" dirty="0" err="1"/>
              <a:t>istá</a:t>
            </a:r>
            <a:r>
              <a:rPr lang="cs-CZ" sz="2800" dirty="0"/>
              <a:t> </a:t>
            </a:r>
          </a:p>
          <a:p>
            <a:r>
              <a:rPr lang="cs-CZ" sz="2800" dirty="0"/>
              <a:t>Kyselina chloristá</a:t>
            </a:r>
          </a:p>
        </p:txBody>
      </p:sp>
    </p:spTree>
    <p:extLst>
      <p:ext uri="{BB962C8B-B14F-4D97-AF65-F5344CB8AC3E}">
        <p14:creationId xmlns:p14="http://schemas.microsoft.com/office/powerpoint/2010/main" val="158077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 - uhlík</a:t>
            </a:r>
          </a:p>
          <a:p>
            <a:r>
              <a:rPr lang="cs-CZ" dirty="0"/>
              <a:t>HXO– kyselina</a:t>
            </a:r>
          </a:p>
          <a:p>
            <a:r>
              <a:rPr lang="cs-CZ" sz="2800" dirty="0">
                <a:ea typeface="+mn-lt"/>
                <a:cs typeface="+mn-lt"/>
              </a:rPr>
              <a:t>H</a:t>
            </a:r>
            <a:r>
              <a:rPr lang="cs-CZ" sz="2800" baseline="30000" dirty="0">
                <a:ea typeface="+mn-lt"/>
                <a:cs typeface="+mn-lt"/>
              </a:rPr>
              <a:t>+I</a:t>
            </a:r>
            <a:r>
              <a:rPr lang="cs-CZ" sz="2800" baseline="-25000" dirty="0">
                <a:ea typeface="+mn-lt"/>
                <a:cs typeface="+mn-lt"/>
              </a:rPr>
              <a:t>2</a:t>
            </a:r>
            <a:r>
              <a:rPr lang="cs-CZ" sz="2800" dirty="0">
                <a:ea typeface="+mn-lt"/>
                <a:cs typeface="+mn-lt"/>
              </a:rPr>
              <a:t>CO</a:t>
            </a:r>
            <a:r>
              <a:rPr lang="cs-CZ" sz="2800" baseline="30000" dirty="0">
                <a:ea typeface="+mn-lt"/>
                <a:cs typeface="+mn-lt"/>
              </a:rPr>
              <a:t>-II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 3*(-II)=VI &gt; VI-2*I(H) = IV</a:t>
            </a:r>
            <a:endParaRPr lang="cs-CZ" sz="2800" dirty="0"/>
          </a:p>
          <a:p>
            <a:r>
              <a:rPr lang="cs-CZ" sz="2800" dirty="0"/>
              <a:t>-IV – koncovka -</a:t>
            </a:r>
            <a:r>
              <a:rPr lang="cs-CZ" sz="2800" dirty="0" err="1"/>
              <a:t>ičitá</a:t>
            </a:r>
            <a:r>
              <a:rPr lang="cs-CZ" sz="2800" dirty="0"/>
              <a:t> </a:t>
            </a:r>
          </a:p>
          <a:p>
            <a:r>
              <a:rPr lang="cs-CZ" sz="2800" dirty="0"/>
              <a:t>Kyselina uhličitá</a:t>
            </a:r>
          </a:p>
        </p:txBody>
      </p:sp>
    </p:spTree>
    <p:extLst>
      <p:ext uri="{BB962C8B-B14F-4D97-AF65-F5344CB8AC3E}">
        <p14:creationId xmlns:p14="http://schemas.microsoft.com/office/powerpoint/2010/main" val="30618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kyselina fosforečná </a:t>
            </a:r>
          </a:p>
          <a:p>
            <a:r>
              <a:rPr lang="cs-CZ" dirty="0">
                <a:ea typeface="+mn-lt"/>
                <a:cs typeface="+mn-lt"/>
              </a:rPr>
              <a:t>kyselina křemičitá </a:t>
            </a:r>
          </a:p>
          <a:p>
            <a:r>
              <a:rPr lang="cs-CZ" dirty="0">
                <a:ea typeface="+mn-lt"/>
                <a:cs typeface="+mn-lt"/>
              </a:rPr>
              <a:t>HIO</a:t>
            </a:r>
            <a:r>
              <a:rPr lang="cs-CZ" baseline="-25000" dirty="0">
                <a:ea typeface="+mn-lt"/>
                <a:cs typeface="+mn-lt"/>
              </a:rPr>
              <a:t>4</a:t>
            </a:r>
          </a:p>
          <a:p>
            <a:r>
              <a:rPr lang="cs-CZ" dirty="0">
                <a:ea typeface="+mn-lt"/>
                <a:cs typeface="+mn-lt"/>
              </a:rPr>
              <a:t>H</a:t>
            </a:r>
            <a:r>
              <a:rPr lang="cs-CZ" baseline="-25000" dirty="0">
                <a:ea typeface="+mn-lt"/>
                <a:cs typeface="+mn-lt"/>
              </a:rPr>
              <a:t>2</a:t>
            </a:r>
            <a:r>
              <a:rPr lang="cs-CZ" dirty="0">
                <a:ea typeface="+mn-lt"/>
                <a:cs typeface="+mn-lt"/>
              </a:rPr>
              <a:t>SO</a:t>
            </a:r>
            <a:r>
              <a:rPr lang="cs-CZ" baseline="-25000" dirty="0">
                <a:ea typeface="+mn-lt"/>
                <a:cs typeface="+mn-lt"/>
              </a:rPr>
              <a:t>3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777473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Organic</vt:lpstr>
      <vt:lpstr>Chemické názvosloví</vt:lpstr>
      <vt:lpstr>Bezpečnost</vt:lpstr>
      <vt:lpstr>Bezkyslíkaté kyseliny</vt:lpstr>
      <vt:lpstr>Kyslíkaté kyseliny</vt:lpstr>
      <vt:lpstr>Skládání kyselin</vt:lpstr>
      <vt:lpstr>Skládání kyselin</vt:lpstr>
      <vt:lpstr>HClO4</vt:lpstr>
      <vt:lpstr>H2CO3</vt:lpstr>
      <vt:lpstr>Příklady na vyzkoušení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423</cp:revision>
  <dcterms:created xsi:type="dcterms:W3CDTF">2020-04-16T15:47:29Z</dcterms:created>
  <dcterms:modified xsi:type="dcterms:W3CDTF">2020-05-15T21:07:55Z</dcterms:modified>
</cp:coreProperties>
</file>