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1" r:id="rId2"/>
    <p:sldId id="285" r:id="rId3"/>
    <p:sldId id="288" r:id="rId4"/>
    <p:sldId id="313" r:id="rId5"/>
    <p:sldId id="289" r:id="rId6"/>
    <p:sldId id="296" r:id="rId7"/>
    <p:sldId id="297" r:id="rId8"/>
    <p:sldId id="286" r:id="rId9"/>
    <p:sldId id="294" r:id="rId10"/>
    <p:sldId id="307" r:id="rId11"/>
    <p:sldId id="291" r:id="rId12"/>
    <p:sldId id="310" r:id="rId13"/>
    <p:sldId id="311" r:id="rId14"/>
    <p:sldId id="312" r:id="rId15"/>
    <p:sldId id="308" r:id="rId16"/>
    <p:sldId id="309" r:id="rId17"/>
    <p:sldId id="298" r:id="rId18"/>
    <p:sldId id="299" r:id="rId19"/>
    <p:sldId id="300" r:id="rId20"/>
    <p:sldId id="301" r:id="rId21"/>
    <p:sldId id="303" r:id="rId22"/>
    <p:sldId id="304" r:id="rId23"/>
    <p:sldId id="305" r:id="rId24"/>
    <p:sldId id="306" r:id="rId25"/>
    <p:sldId id="315" r:id="rId26"/>
    <p:sldId id="316" r:id="rId27"/>
    <p:sldId id="317" r:id="rId28"/>
    <p:sldId id="31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41" autoAdjust="0"/>
  </p:normalViewPr>
  <p:slideViewPr>
    <p:cSldViewPr>
      <p:cViewPr>
        <p:scale>
          <a:sx n="80" d="100"/>
          <a:sy n="80" d="100"/>
        </p:scale>
        <p:origin x="-84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0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D3C2-A774-44EB-A122-2CDB9E0F54D3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A840-3F30-4299-B6C6-CD2D7B95B0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176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FA840-3F30-4299-B6C6-CD2D7B95B0C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3F59A4-F837-41F0-876E-5CF40EF10FB8}" type="datetimeFigureOut">
              <a:rPr lang="cs-CZ" smtClean="0"/>
              <a:pPr/>
              <a:t>20.5.2017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3AE7DF-3B33-4C0C-A520-CCEE8E34C2F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w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w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6/62/KREML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3/31/StBasile_SpasskayaTower_Red_Square_Moscow.hir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c/ca/Russia-Moscow-Red_Square-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upload.wikimedia.org/wikipedia/commons/e/ec/St_Basils_Cathedral-500px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pload.wikimedia.org/wikipedia/commons/2/2d/Vasyugan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hyperlink" Target="http://www.youtube.com/user/zsjindr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3/3d/Russland_topo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OBLASTI EVROPY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Zástupný symbol pro obsah 5" descr="mapa_oblastia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7074965" cy="52565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vojenská a jaderná velmoc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kosmický výzkum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385px-Soyuz_TMA-2_launch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708920"/>
            <a:ext cx="1771900" cy="27568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591px-STS86_Mir_Station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573016"/>
            <a:ext cx="2801501" cy="28441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Gagarin_in_Sweden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924944"/>
            <a:ext cx="1676400" cy="2438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2010_Moscow_Victory_Day_Parade-5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852936"/>
            <a:ext cx="1896163" cy="2837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 descr="Victory_Day_Parade_2005-18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5301208"/>
            <a:ext cx="1949202" cy="1302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99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matrjošky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balalajka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kožešiny – beranice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ruský čaj, zmrzlina 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boršč, pelmeně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kaviár, vodka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Čajkovskij, Puškin, Mendělejev, Gagarin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balet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Russian-Matroshka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772816"/>
            <a:ext cx="2438400" cy="182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484px-Samovar.silver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506821"/>
            <a:ext cx="1564967" cy="19400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Balalaika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060848"/>
            <a:ext cx="1803400" cy="2400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ek 10" descr="Russian_borscht_with_beef_and_sour_cream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437112"/>
            <a:ext cx="2352544" cy="19463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690px-Pelmeni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4653136"/>
            <a:ext cx="2103120" cy="1828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 descr="Salmoncavieronbutterbrot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4869160"/>
            <a:ext cx="2139206" cy="17398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Soubor:KREM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7620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55650" y="188913"/>
            <a:ext cx="758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000" u="sng">
                <a:latin typeface="Times New Roman" pitchFamily="18" charset="0"/>
              </a:rPr>
              <a:t>Moskevský kreml</a:t>
            </a:r>
            <a:r>
              <a:rPr lang="cs-CZ" altLang="cs-CZ" sz="4000">
                <a:latin typeface="Times New Roman" pitchFamily="18" charset="0"/>
              </a:rPr>
              <a:t> – sídlo prezidenta</a:t>
            </a:r>
          </a:p>
        </p:txBody>
      </p:sp>
    </p:spTree>
    <p:extLst>
      <p:ext uri="{BB962C8B-B14F-4D97-AF65-F5344CB8AC3E}">
        <p14:creationId xmlns:p14="http://schemas.microsoft.com/office/powerpoint/2010/main" xmlns="" val="4450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oubor:StBasile SpasskayaTower Red Square Moscow.hi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67125"/>
            <a:ext cx="47879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oubor:Russia-Moscow-Red Square-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2025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84888" y="1484313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b="1" u="sng">
                <a:latin typeface="Times New Roman" pitchFamily="18" charset="0"/>
              </a:rPr>
              <a:t>Rudé náměstí</a:t>
            </a:r>
          </a:p>
        </p:txBody>
      </p:sp>
      <p:pic>
        <p:nvPicPr>
          <p:cNvPr id="10250" name="Picture 10" descr="rusk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287972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5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Soubor:St Basils Cathedral-500p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440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23850" y="1916113"/>
            <a:ext cx="2914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b="1" u="sng">
                <a:latin typeface="Times New Roman" pitchFamily="18" charset="0"/>
              </a:rPr>
              <a:t>Chrám Vasila</a:t>
            </a:r>
          </a:p>
          <a:p>
            <a:r>
              <a:rPr lang="cs-CZ" altLang="cs-CZ" sz="3600" b="1">
                <a:latin typeface="Times New Roman" pitchFamily="18" charset="0"/>
              </a:rPr>
              <a:t>   </a:t>
            </a:r>
            <a:r>
              <a:rPr lang="cs-CZ" altLang="cs-CZ" sz="3600" b="1" u="sng">
                <a:latin typeface="Times New Roman" pitchFamily="18" charset="0"/>
              </a:rPr>
              <a:t>Blaženého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8750" y="3444875"/>
            <a:ext cx="3092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altLang="cs-CZ" sz="3600">
                <a:latin typeface="Times New Roman" pitchFamily="18" charset="0"/>
              </a:rPr>
              <a:t> na Rudém </a:t>
            </a:r>
          </a:p>
          <a:p>
            <a:r>
              <a:rPr lang="cs-CZ" altLang="cs-CZ" sz="3600">
                <a:latin typeface="Times New Roman" pitchFamily="18" charset="0"/>
              </a:rPr>
              <a:t>             náměstí</a:t>
            </a:r>
          </a:p>
        </p:txBody>
      </p:sp>
    </p:spTree>
    <p:extLst>
      <p:ext uri="{BB962C8B-B14F-4D97-AF65-F5344CB8AC3E}">
        <p14:creationId xmlns:p14="http://schemas.microsoft.com/office/powerpoint/2010/main" xmlns="" val="8084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oubor:Vasyug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4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59113" y="260350"/>
            <a:ext cx="2797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u="sng">
                <a:latin typeface="Times New Roman" pitchFamily="18" charset="0"/>
              </a:rPr>
              <a:t>Ruská tajga</a:t>
            </a:r>
          </a:p>
        </p:txBody>
      </p:sp>
    </p:spTree>
    <p:extLst>
      <p:ext uri="{BB962C8B-B14F-4D97-AF65-F5344CB8AC3E}">
        <p14:creationId xmlns:p14="http://schemas.microsoft.com/office/powerpoint/2010/main" xmlns="" val="352184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ama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2025"/>
            <a:ext cx="91440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76375" y="188913"/>
            <a:ext cx="589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600" b="1" u="sng">
                <a:latin typeface="Times New Roman" pitchFamily="18" charset="0"/>
              </a:rPr>
              <a:t>Bajkal</a:t>
            </a:r>
            <a:r>
              <a:rPr lang="cs-CZ" altLang="cs-CZ" sz="3600">
                <a:latin typeface="Times New Roman" pitchFamily="18" charset="0"/>
              </a:rPr>
              <a:t> – nejhlubší jezero světa</a:t>
            </a:r>
            <a:endParaRPr lang="cs-CZ" altLang="cs-CZ" sz="3600" b="1" u="sng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9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Ukrajina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0" y="1196975"/>
            <a:ext cx="8712200" cy="482441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Druhá největší evropská země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Roviny</a:t>
            </a:r>
            <a:r>
              <a:rPr lang="cs-CZ" altLang="cs-CZ" dirty="0" smtClean="0"/>
              <a:t> a nížiny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jen na západě </a:t>
            </a:r>
            <a:r>
              <a:rPr lang="cs-CZ" altLang="cs-CZ" b="1" dirty="0" smtClean="0"/>
              <a:t>pohoří Karpaty </a:t>
            </a:r>
            <a:r>
              <a:rPr lang="cs-CZ" altLang="cs-CZ" dirty="0" smtClean="0"/>
              <a:t>a na jihu </a:t>
            </a:r>
            <a:r>
              <a:rPr lang="cs-CZ" altLang="cs-CZ" b="1" dirty="0" smtClean="0"/>
              <a:t>Krymské hory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Zakarpatská Ukrajina </a:t>
            </a:r>
            <a:r>
              <a:rPr lang="cs-CZ" altLang="cs-CZ" dirty="0" smtClean="0"/>
              <a:t>(Podkarpatská Rus) – dříve součást Československa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Krymský poloostrov – </a:t>
            </a:r>
            <a:r>
              <a:rPr lang="cs-CZ" altLang="cs-CZ" dirty="0" smtClean="0"/>
              <a:t>rekreační přímořská oblast anektovaná Ruskem</a:t>
            </a:r>
            <a:endParaRPr lang="cs-CZ" altLang="cs-CZ" b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Kontinentální podnebí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u="sng" dirty="0" smtClean="0"/>
              <a:t>Řeky</a:t>
            </a:r>
            <a:r>
              <a:rPr lang="cs-CZ" altLang="cs-CZ" dirty="0" smtClean="0"/>
              <a:t>: </a:t>
            </a:r>
            <a:r>
              <a:rPr lang="cs-CZ" altLang="cs-CZ" b="1" dirty="0" smtClean="0"/>
              <a:t>Dněpr, Dněstr </a:t>
            </a:r>
            <a:endParaRPr lang="cs-CZ" altLang="cs-CZ" b="1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u="sng" dirty="0" smtClean="0"/>
              <a:t>Hl. město</a:t>
            </a:r>
            <a:r>
              <a:rPr lang="cs-CZ" altLang="cs-CZ" dirty="0" smtClean="0"/>
              <a:t>: </a:t>
            </a:r>
            <a:r>
              <a:rPr lang="cs-CZ" altLang="cs-CZ" b="1" dirty="0" smtClean="0"/>
              <a:t>Kyjev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</p:txBody>
      </p:sp>
      <p:pic>
        <p:nvPicPr>
          <p:cNvPr id="5124" name="Picture 2" descr="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0" y="0"/>
            <a:ext cx="3333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Ukra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005263"/>
            <a:ext cx="50768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74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Obyvatelstvo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46 mil. obyvatel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Ukrajinci (78 %)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Rusové (17 %)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Pravoslaví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Velká nezaměstnanost (ČR)</a:t>
            </a: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FF0000"/>
                </a:solidFill>
              </a:rPr>
              <a:t>17 % v zemědělství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FF0000"/>
                </a:solidFill>
              </a:rPr>
              <a:t>43 % v průmyslu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>
                <a:solidFill>
                  <a:srgbClr val="FF0000"/>
                </a:solidFill>
              </a:rPr>
              <a:t>5 mil. Ukrajinců v zahraničí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</p:txBody>
      </p:sp>
      <p:pic>
        <p:nvPicPr>
          <p:cNvPr id="6148" name="Picture 2" descr="http://farm9.staticflickr.com/8015/7494189726_1e1975bdd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9725" y="0"/>
            <a:ext cx="49942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://farm9.staticflickr.com/8425/7494719388_25f395570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5975"/>
            <a:ext cx="41402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95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Zemědělství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7672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Velkou část území tvoří </a:t>
            </a:r>
            <a:r>
              <a:rPr lang="cs-CZ" altLang="cs-CZ" b="1" dirty="0" smtClean="0"/>
              <a:t>stepi s černozeměmi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Pěstuje se </a:t>
            </a:r>
            <a:r>
              <a:rPr lang="cs-CZ" altLang="cs-CZ" b="1" dirty="0" smtClean="0"/>
              <a:t>obilí</a:t>
            </a:r>
            <a:r>
              <a:rPr lang="cs-CZ" altLang="cs-CZ" dirty="0" smtClean="0"/>
              <a:t> („obilnice Evropy“)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Chov </a:t>
            </a:r>
            <a:r>
              <a:rPr lang="cs-CZ" altLang="cs-CZ" b="1" dirty="0" smtClean="0"/>
              <a:t>skotu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Samozásobitelské na venkově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  <p:pic>
        <p:nvPicPr>
          <p:cNvPr id="7172" name="Picture 2" descr="http://farm8.staticflickr.com/7114/7652495954_197552cb4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521970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79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788024" y="2492896"/>
            <a:ext cx="4176464" cy="388843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státy vzniklé po rozpadu SSSR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povrch – nížiny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írný podnebný pás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kontinentální podnebí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obyvatelstvo – Slované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věřící – pravoslavná církev</a:t>
            </a:r>
          </a:p>
        </p:txBody>
      </p:sp>
      <p:pic>
        <p:nvPicPr>
          <p:cNvPr id="9" name="Zástupný symbol pro obsah 8" descr="mapa_vych_ev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72816"/>
            <a:ext cx="3987389" cy="430886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VÝCHODNÍ EVROPA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Průmysl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23850" y="1557338"/>
            <a:ext cx="8362950" cy="47672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Těžba </a:t>
            </a:r>
            <a:r>
              <a:rPr lang="cs-CZ" altLang="cs-CZ" b="1" dirty="0" smtClean="0"/>
              <a:t>železné </a:t>
            </a:r>
            <a:r>
              <a:rPr lang="cs-CZ" altLang="cs-CZ" b="1" dirty="0" smtClean="0"/>
              <a:t>rudy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manganu</a:t>
            </a:r>
            <a:r>
              <a:rPr lang="cs-CZ" altLang="cs-CZ" dirty="0" smtClean="0"/>
              <a:t>, </a:t>
            </a:r>
            <a:r>
              <a:rPr lang="cs-CZ" altLang="cs-CZ" b="1" dirty="0" smtClean="0"/>
              <a:t>černého </a:t>
            </a:r>
            <a:r>
              <a:rPr lang="cs-CZ" altLang="cs-CZ" b="1" dirty="0" smtClean="0"/>
              <a:t>uhlí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/>
              <a:t>P</a:t>
            </a:r>
            <a:r>
              <a:rPr lang="cs-CZ" altLang="cs-CZ" b="1" dirty="0" smtClean="0"/>
              <a:t>růmysl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altLang="cs-CZ" dirty="0" smtClean="0"/>
              <a:t>Strojírenství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altLang="cs-CZ" dirty="0" smtClean="0"/>
              <a:t>Hutnictví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altLang="cs-CZ" dirty="0" smtClean="0"/>
              <a:t>Chemický průmysl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altLang="cs-CZ" dirty="0" smtClean="0"/>
              <a:t>Potravinářský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altLang="cs-CZ" dirty="0" smtClean="0"/>
              <a:t>Charkov, Doněck (Donbas), </a:t>
            </a:r>
          </a:p>
          <a:p>
            <a:pPr marL="393192" lvl="1" indent="0" eaLnBrk="1" hangingPunct="1">
              <a:buNone/>
            </a:pPr>
            <a:r>
              <a:rPr lang="cs-CZ" altLang="cs-CZ" dirty="0" smtClean="0"/>
              <a:t>Lvov, Oděsa, Kyjev</a:t>
            </a:r>
          </a:p>
          <a:p>
            <a:pPr marL="393192" lvl="1" indent="0" eaLnBrk="1" hangingPunct="1"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  <a:p>
            <a:pPr lvl="1" eaLnBrk="1" hangingPunct="1">
              <a:buFont typeface="Wingdings" pitchFamily="2" charset="2"/>
              <a:buChar char="§"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</p:txBody>
      </p:sp>
      <p:pic>
        <p:nvPicPr>
          <p:cNvPr id="8196" name="Picture 2" descr="http://farm2.staticflickr.com/1034/816731659_83fc764cf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73463"/>
            <a:ext cx="43799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Černobyl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362950" cy="4695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Výbuch v jaderné elektrárně v roce 1986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Postiženo 1,5 milionu lidí radioaktivním zářením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</p:txBody>
      </p:sp>
      <p:pic>
        <p:nvPicPr>
          <p:cNvPr id="10244" name="Picture 2" descr="http://farm4.staticflickr.com/3320/3559514024_bb335c0af3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92375"/>
            <a:ext cx="536416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idnes.cz/11/042/org/CEN3a8b52_IMG_16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268941" cy="21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Moldavsko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5111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Do </a:t>
            </a:r>
            <a:r>
              <a:rPr lang="cs-CZ" altLang="cs-CZ" dirty="0" smtClean="0"/>
              <a:t>roku 1991 součást SSSR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Hodně </a:t>
            </a:r>
            <a:r>
              <a:rPr lang="cs-CZ" altLang="cs-CZ" b="1" dirty="0" smtClean="0"/>
              <a:t>Rusů</a:t>
            </a:r>
            <a:endParaRPr lang="cs-CZ" altLang="cs-CZ" b="1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b="1" dirty="0" smtClean="0"/>
              <a:t>Zemědělský stát </a:t>
            </a:r>
            <a:r>
              <a:rPr lang="cs-CZ" altLang="cs-CZ" dirty="0" smtClean="0"/>
              <a:t>bez přístupu k moři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Produkce </a:t>
            </a:r>
            <a:r>
              <a:rPr lang="cs-CZ" altLang="cs-CZ" b="1" dirty="0" smtClean="0"/>
              <a:t>vinné révy, slunečnice, </a:t>
            </a:r>
            <a:r>
              <a:rPr lang="cs-CZ" altLang="cs-CZ" b="1" dirty="0" smtClean="0"/>
              <a:t>ovoce</a:t>
            </a:r>
            <a:r>
              <a:rPr lang="cs-CZ" altLang="cs-CZ" b="1" dirty="0" smtClean="0"/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altLang="cs-CZ" b="1" dirty="0" smtClean="0"/>
              <a:t>    zeleniny a tabáku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Hl. město: </a:t>
            </a:r>
            <a:r>
              <a:rPr lang="cs-CZ" altLang="cs-CZ" b="1" dirty="0" smtClean="0"/>
              <a:t>Kišiněv</a:t>
            </a:r>
            <a:r>
              <a:rPr lang="cs-CZ" altLang="cs-CZ" dirty="0" smtClean="0"/>
              <a:t> </a:t>
            </a:r>
          </a:p>
        </p:txBody>
      </p:sp>
      <p:pic>
        <p:nvPicPr>
          <p:cNvPr id="4100" name="Picture 2" descr="Mold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557338"/>
            <a:ext cx="27511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mold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ýsledek obrázku pro kišině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357694"/>
            <a:ext cx="3214710" cy="2411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17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Bělorusko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8820150" cy="4695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Rovina, 1/3 lesy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Úzké </a:t>
            </a:r>
            <a:r>
              <a:rPr lang="cs-CZ" altLang="cs-CZ" dirty="0" smtClean="0"/>
              <a:t>vazby na </a:t>
            </a:r>
            <a:r>
              <a:rPr lang="cs-CZ" altLang="cs-CZ" dirty="0" smtClean="0"/>
              <a:t>Rusko</a:t>
            </a:r>
            <a:endParaRPr lang="cs-CZ" altLang="cs-CZ" dirty="0" smtClean="0"/>
          </a:p>
          <a:p>
            <a:pPr>
              <a:buFont typeface="Wingdings" pitchFamily="2" charset="2"/>
              <a:buChar char="§"/>
            </a:pPr>
            <a:r>
              <a:rPr lang="cs-CZ" altLang="cs-CZ" dirty="0"/>
              <a:t>Hl. město: Minsk</a:t>
            </a:r>
          </a:p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Prezident Alexandr </a:t>
            </a:r>
            <a:r>
              <a:rPr lang="cs-CZ" altLang="cs-CZ" dirty="0" err="1" smtClean="0"/>
              <a:t>Lukašenko</a:t>
            </a:r>
            <a:r>
              <a:rPr lang="cs-CZ" altLang="cs-CZ" dirty="0" smtClean="0"/>
              <a:t> od roku 1994</a:t>
            </a:r>
          </a:p>
          <a:p>
            <a:pPr>
              <a:buFont typeface="Wingdings" pitchFamily="2" charset="2"/>
              <a:buChar char="§"/>
            </a:pPr>
            <a:r>
              <a:rPr lang="cs-CZ" altLang="cs-CZ" dirty="0" smtClean="0"/>
              <a:t>Trest smrti</a:t>
            </a:r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  <a:p>
            <a:pPr marL="0" indent="0" eaLnBrk="1" hangingPunct="1">
              <a:buNone/>
            </a:pPr>
            <a:endParaRPr lang="cs-CZ" altLang="cs-CZ" dirty="0" smtClean="0"/>
          </a:p>
          <a:p>
            <a:pPr eaLnBrk="1" hangingPunct="1">
              <a:buFont typeface="Wingdings" pitchFamily="2" charset="2"/>
              <a:buChar char="§"/>
            </a:pPr>
            <a:endParaRPr lang="cs-CZ" altLang="cs-CZ" dirty="0" smtClean="0"/>
          </a:p>
        </p:txBody>
      </p:sp>
      <p:pic>
        <p:nvPicPr>
          <p:cNvPr id="11268" name="Picture 5" descr="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300" y="4149080"/>
            <a:ext cx="358069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763" y="0"/>
            <a:ext cx="36782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farm5.staticflickr.com/4097/4881770539_c978c6e899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3544"/>
            <a:ext cx="4427984" cy="252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https://lh5.googleusercontent.com/-uqlF_9xx0_k/S09XG9ymHqI/AAAAAAAACac/tTJjjy88Q8g/s800/DSC_0472%25D0%25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21955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01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Hospodářství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820150" cy="43354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Tranzitní stát – prochází jím ropovody a plynovody z Ruska do západní Evropy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dirty="0" smtClean="0"/>
              <a:t>Ložiska draselných solí – chemický průmysl</a:t>
            </a:r>
          </a:p>
          <a:p>
            <a:pPr marL="0" indent="0" eaLnBrk="1" hangingPunct="1">
              <a:buNone/>
            </a:pPr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dirty="0" err="1" smtClean="0"/>
              <a:t>Bělověžský</a:t>
            </a:r>
            <a:r>
              <a:rPr lang="cs-CZ" altLang="cs-CZ" dirty="0" smtClean="0"/>
              <a:t> prales – zubr evropský</a:t>
            </a:r>
          </a:p>
          <a:p>
            <a:pPr eaLnBrk="1" hangingPunct="1"/>
            <a:endParaRPr lang="cs-CZ" altLang="cs-CZ" dirty="0" smtClean="0"/>
          </a:p>
        </p:txBody>
      </p:sp>
      <p:pic>
        <p:nvPicPr>
          <p:cNvPr id="1026" name="Picture 2" descr="http://tripio.cz/media/images/9/0/img4ee3d70ce1909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7062"/>
            <a:ext cx="3719397" cy="27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ýsledek obrázku pro bělorusko osobnosti"/>
          <p:cNvPicPr>
            <a:picLocks noChangeAspect="1" noChangeArrowheads="1"/>
          </p:cNvPicPr>
          <p:nvPr/>
        </p:nvPicPr>
        <p:blipFill>
          <a:blip r:embed="rId3"/>
          <a:srcRect l="-4335" t="-9000" r="37861"/>
          <a:stretch>
            <a:fillRect/>
          </a:stretch>
        </p:blipFill>
        <p:spPr bwMode="auto">
          <a:xfrm>
            <a:off x="5572132" y="3857628"/>
            <a:ext cx="3286148" cy="2595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12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Pobaltské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Litva, Lotyšsko, Estonsko</a:t>
            </a:r>
          </a:p>
          <a:p>
            <a:r>
              <a:rPr lang="cs-CZ" dirty="0" smtClean="0"/>
              <a:t>Nížiny a pahorkatiny, lesy a mokřady</a:t>
            </a:r>
            <a:endParaRPr lang="cs-CZ" dirty="0"/>
          </a:p>
        </p:txBody>
      </p:sp>
      <p:pic>
        <p:nvPicPr>
          <p:cNvPr id="49154" name="Picture 2" descr="Výsledek obrázku pro litva pří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214686"/>
            <a:ext cx="4876016" cy="3260836"/>
          </a:xfrm>
          <a:prstGeom prst="rect">
            <a:avLst/>
          </a:prstGeom>
          <a:noFill/>
        </p:spPr>
      </p:pic>
      <p:pic>
        <p:nvPicPr>
          <p:cNvPr id="49156" name="Picture 4" descr="Výsledek obrázku pro litva přír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3265476" cy="2174761"/>
          </a:xfrm>
          <a:prstGeom prst="rect">
            <a:avLst/>
          </a:prstGeom>
          <a:noFill/>
        </p:spPr>
      </p:pic>
      <p:pic>
        <p:nvPicPr>
          <p:cNvPr id="49158" name="Picture 6" descr="Výsledek obrázku pro litva příro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143248"/>
            <a:ext cx="3071773" cy="230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Estonsko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Hl. město – </a:t>
            </a:r>
            <a:r>
              <a:rPr lang="cs-CZ" dirty="0" err="1" smtClean="0"/>
              <a:t>Tallin</a:t>
            </a:r>
            <a:endParaRPr lang="cs-CZ" dirty="0" smtClean="0"/>
          </a:p>
          <a:p>
            <a:r>
              <a:rPr lang="cs-CZ" dirty="0" smtClean="0"/>
              <a:t>Významný obchodní partner – Finsko</a:t>
            </a:r>
          </a:p>
          <a:p>
            <a:r>
              <a:rPr lang="cs-CZ" dirty="0" smtClean="0"/>
              <a:t>Čudské jezero</a:t>
            </a:r>
          </a:p>
          <a:p>
            <a:r>
              <a:rPr lang="cs-CZ" dirty="0" smtClean="0"/>
              <a:t>Cestovní ruch – příroda a historické památky</a:t>
            </a:r>
            <a:endParaRPr lang="cs-CZ" dirty="0"/>
          </a:p>
        </p:txBody>
      </p:sp>
      <p:sp>
        <p:nvSpPr>
          <p:cNvPr id="51204" name="AutoShape 4" descr="Výsledek obrázku pro estonsko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06" name="AutoShape 6" descr="Výsledek obrázku pro estonsko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08" name="Picture 8" descr="Výsledek obrázku pro estonsko vla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22902"/>
            <a:ext cx="1809756" cy="1158244"/>
          </a:xfrm>
          <a:prstGeom prst="rect">
            <a:avLst/>
          </a:prstGeom>
          <a:noFill/>
        </p:spPr>
      </p:pic>
      <p:pic>
        <p:nvPicPr>
          <p:cNvPr id="51210" name="Picture 10" descr="Výsledek obrázku pro estonsko přír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286256"/>
            <a:ext cx="3248133" cy="2181228"/>
          </a:xfrm>
          <a:prstGeom prst="rect">
            <a:avLst/>
          </a:prstGeom>
          <a:noFill/>
        </p:spPr>
      </p:pic>
      <p:pic>
        <p:nvPicPr>
          <p:cNvPr id="51212" name="Picture 12" descr="Výsledek obrázku pro estonsko přír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893271"/>
            <a:ext cx="4846172" cy="2726615"/>
          </a:xfrm>
          <a:prstGeom prst="rect">
            <a:avLst/>
          </a:prstGeom>
          <a:noFill/>
        </p:spPr>
      </p:pic>
      <p:pic>
        <p:nvPicPr>
          <p:cNvPr id="51214" name="Picture 14" descr="Výsledek obrázku pro estonsko zajímavost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28604"/>
            <a:ext cx="249555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/>
          </a:bodyPr>
          <a:lstStyle/>
          <a:p>
            <a:r>
              <a:rPr lang="cs-CZ" dirty="0" smtClean="0"/>
              <a:t>Lotyšsko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/>
          <a:lstStyle/>
          <a:p>
            <a:r>
              <a:rPr lang="cs-CZ" dirty="0" smtClean="0"/>
              <a:t>Hl. město - Riga</a:t>
            </a:r>
          </a:p>
          <a:p>
            <a:r>
              <a:rPr lang="cs-CZ" dirty="0" smtClean="0"/>
              <a:t>Průmyslový a zemědělský stát</a:t>
            </a:r>
          </a:p>
          <a:p>
            <a:r>
              <a:rPr lang="cs-CZ" dirty="0" smtClean="0"/>
              <a:t>½ pokrývají lesy – těžba a zpracování dřeva</a:t>
            </a:r>
          </a:p>
          <a:p>
            <a:r>
              <a:rPr lang="cs-CZ" dirty="0" smtClean="0"/>
              <a:t>Zemědělství – chov dobytka a rybolov</a:t>
            </a:r>
          </a:p>
          <a:p>
            <a:r>
              <a:rPr lang="cs-CZ" dirty="0" smtClean="0"/>
              <a:t>Řeka Západní </a:t>
            </a:r>
            <a:r>
              <a:rPr lang="cs-CZ" dirty="0" err="1" smtClean="0"/>
              <a:t>Dvina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2226" name="AutoShape 2" descr="Výsledek obrázku pro lotyšsko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2228" name="AutoShape 4" descr="Výsledek obrázku pro lotyšsko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2230" name="Picture 6" descr="Výsledek obrázku pro lotyšsko vla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291" y="0"/>
            <a:ext cx="2743709" cy="2286016"/>
          </a:xfrm>
          <a:prstGeom prst="rect">
            <a:avLst/>
          </a:prstGeom>
          <a:noFill/>
        </p:spPr>
      </p:pic>
      <p:pic>
        <p:nvPicPr>
          <p:cNvPr id="52232" name="Picture 8" descr="Výsledek obrázku pro lotyšsko přír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333852" cy="2974107"/>
          </a:xfrm>
          <a:prstGeom prst="rect">
            <a:avLst/>
          </a:prstGeom>
          <a:noFill/>
        </p:spPr>
      </p:pic>
      <p:pic>
        <p:nvPicPr>
          <p:cNvPr id="52236" name="Picture 12" descr="Výsledek obrázku pro lotyšsko příro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3086064" cy="2314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cs-CZ" dirty="0" smtClean="0"/>
              <a:t>Litva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cs-CZ" dirty="0" smtClean="0"/>
              <a:t>Hl. město - Vilnius</a:t>
            </a:r>
          </a:p>
          <a:p>
            <a:r>
              <a:rPr lang="cs-CZ" dirty="0" smtClean="0"/>
              <a:t>Největší a nejlidnatější pobaltská země</a:t>
            </a:r>
          </a:p>
          <a:p>
            <a:r>
              <a:rPr lang="cs-CZ" dirty="0" smtClean="0"/>
              <a:t>Průmyslový a zemědělský stát (strojírenství, elektrotechnika, chov dobytka a rybolov)</a:t>
            </a:r>
          </a:p>
          <a:p>
            <a:r>
              <a:rPr lang="cs-CZ" dirty="0" smtClean="0"/>
              <a:t>2/3 světové produkce jantaru</a:t>
            </a:r>
          </a:p>
          <a:p>
            <a:r>
              <a:rPr lang="cs-CZ" dirty="0" smtClean="0"/>
              <a:t>Kurská kosa </a:t>
            </a:r>
            <a:endParaRPr lang="cs-CZ" dirty="0"/>
          </a:p>
        </p:txBody>
      </p:sp>
      <p:sp>
        <p:nvSpPr>
          <p:cNvPr id="53250" name="AutoShape 2" descr="Výsledek obrázku pro litva vlaj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3252" name="Picture 4" descr="Výsledek obrázku pro litva vlajka"/>
          <p:cNvPicPr>
            <a:picLocks noChangeAspect="1" noChangeArrowheads="1"/>
          </p:cNvPicPr>
          <p:nvPr/>
        </p:nvPicPr>
        <p:blipFill>
          <a:blip r:embed="rId2" cstate="print"/>
          <a:srcRect t="21400" b="20515"/>
          <a:stretch>
            <a:fillRect/>
          </a:stretch>
        </p:blipFill>
        <p:spPr bwMode="auto">
          <a:xfrm>
            <a:off x="6500826" y="500042"/>
            <a:ext cx="2336778" cy="1357322"/>
          </a:xfrm>
          <a:prstGeom prst="rect">
            <a:avLst/>
          </a:prstGeom>
          <a:noFill/>
        </p:spPr>
      </p:pic>
      <p:pic>
        <p:nvPicPr>
          <p:cNvPr id="53254" name="Picture 6" descr="Výsledek obrázku pro kurská k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4143372" cy="2941794"/>
          </a:xfrm>
          <a:prstGeom prst="rect">
            <a:avLst/>
          </a:prstGeom>
          <a:noFill/>
        </p:spPr>
      </p:pic>
      <p:pic>
        <p:nvPicPr>
          <p:cNvPr id="53256" name="Picture 8" descr="Výsledek obrázku pro lit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256"/>
            <a:ext cx="3443018" cy="2286016"/>
          </a:xfrm>
          <a:prstGeom prst="rect">
            <a:avLst/>
          </a:prstGeom>
          <a:noFill/>
        </p:spPr>
      </p:pic>
      <p:pic>
        <p:nvPicPr>
          <p:cNvPr id="53258" name="Picture 10" descr="Výsledek obrázku pro lit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42852"/>
            <a:ext cx="2251078" cy="1688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cs-CZ" sz="800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cs-CZ" sz="800" dirty="0">
                <a:latin typeface="Arial" pitchFamily="34" charset="0"/>
                <a:cs typeface="Arial" pitchFamily="34" charset="0"/>
              </a:rPr>
              <a:t>://www.youtube.com/watch?v=S6GjtMtZm34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 Evropě 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Asii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největší stát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světa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Měna - rubl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144 mil. obyvatel (evropská část 104 mil.)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9 časových pásem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Součástí Kaliningradská oblast mezi Polskem 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Litvou, poloostrov Krym (2014)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Ruská federace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H90036281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509120"/>
            <a:ext cx="2491944" cy="1656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600px-Russia_on_the_globe_(Russia_centered).svg[1]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221088"/>
            <a:ext cx="2420888" cy="24208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340px-Russia-bold.svg[1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1407" y="1268760"/>
            <a:ext cx="2806452" cy="685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lačítko akce: Video 10">
            <a:hlinkClick r:id="rId7" highlightClick="1"/>
          </p:cNvPr>
          <p:cNvSpPr/>
          <p:nvPr/>
        </p:nvSpPr>
        <p:spPr>
          <a:xfrm>
            <a:off x="7812360" y="6093296"/>
            <a:ext cx="1152128" cy="576064"/>
          </a:xfrm>
          <a:prstGeom prst="actionButtonMovi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oubor:Russland top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712274" cy="45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Grp="1" noChangeArrowheads="1"/>
          </p:cNvSpPr>
          <p:nvPr>
            <p:ph type="title"/>
          </p:nvPr>
        </p:nvSpPr>
        <p:spPr bwMode="auto"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– fyzická geografie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Východoevropská rovina (před Uralem)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Sibiř (za Uralem)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Ladožské jezero (největší jezero v Evropě)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Kaspické moře (největší jezero na světě)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Bajkalské jezero (nejhlubší jezero na světě)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Nejdelší evropská řeka: Volha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Sibiřské veletoky: Ob, Jenisej, Lena, Amur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Pohoří Ural (hranice Evropy a Asie)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Nejvyšší hora Elbrus v pohoří Kavkaz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– fyzická geografie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800px-Ladoga_Shore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89" y="5000636"/>
            <a:ext cx="3081913" cy="1733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 descr="800px-Ural_highlands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572008"/>
            <a:ext cx="3326653" cy="19959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800px-Volga_Ulyanovsk-oliv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52312" y="2285992"/>
            <a:ext cx="2687632" cy="20157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/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Mnohonárodnostní stát, většina Rusů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Většina obyvatel žije v evropské části Ruska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Náboženství pravoslavné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Ruština – slovanský jazyk, písmo azbuka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(=cyrilice)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- obyvatelstvo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466px-Vladimir_Putin-5_edit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236800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 descr="524px-Dmitry_Medvedev_official_large_photo_-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212976"/>
            <a:ext cx="2515200" cy="288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aoblený obdélník 9">
            <a:hlinkClick r:id="rId6" action="ppaction://hlinksldjump"/>
          </p:cNvPr>
          <p:cNvSpPr/>
          <p:nvPr/>
        </p:nvSpPr>
        <p:spPr>
          <a:xfrm>
            <a:off x="3563888" y="6309320"/>
            <a:ext cx="165618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Vladimir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Putin</a:t>
            </a:r>
            <a:endParaRPr lang="cs-CZ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aoblený obdélník 10">
            <a:hlinkClick r:id="rId6" action="ppaction://hlinksldjump"/>
          </p:cNvPr>
          <p:cNvSpPr/>
          <p:nvPr/>
        </p:nvSpPr>
        <p:spPr>
          <a:xfrm>
            <a:off x="6372200" y="6165304"/>
            <a:ext cx="2016224" cy="3600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Dmitrij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Medveděv</a:t>
            </a:r>
            <a:endParaRPr lang="cs-CZ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KOT28d63e_rusko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7701"/>
            <a:ext cx="2752650" cy="21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hlavní město – Moskva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milionová města – Petrohrad, Kazaň,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Rostov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na Donu, Volgograd, …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– jedenáct miliónových měst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12776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800px-Panorama_of_Moscow_Kremlin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941168"/>
            <a:ext cx="3801906" cy="1620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ermita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293096"/>
            <a:ext cx="2850083" cy="2054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 descr="398px-RedSquare_SaintBasile_(pixinn.net)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140968"/>
            <a:ext cx="2088232" cy="31428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Pantserkruiser_Aurora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3968" y="2780928"/>
            <a:ext cx="2754030" cy="18414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800" b="1" dirty="0" smtClean="0"/>
              <a:t>Hospodářsky nejsilnější zemí světa</a:t>
            </a:r>
            <a:endParaRPr lang="cs-CZ" sz="2800" b="1" dirty="0" smtClean="0"/>
          </a:p>
          <a:p>
            <a:r>
              <a:rPr lang="cs-CZ" sz="2800" b="1" dirty="0" smtClean="0"/>
              <a:t>Ropa a zemní plyn </a:t>
            </a:r>
            <a:r>
              <a:rPr lang="cs-CZ" sz="2800" dirty="0" smtClean="0"/>
              <a:t>(Sibiř</a:t>
            </a:r>
            <a:r>
              <a:rPr lang="cs-CZ" sz="2800" dirty="0" smtClean="0"/>
              <a:t>), </a:t>
            </a:r>
            <a:r>
              <a:rPr lang="cs-CZ" sz="2800" b="1" dirty="0" smtClean="0"/>
              <a:t>černé a hnědé uhlí</a:t>
            </a:r>
            <a:r>
              <a:rPr lang="cs-CZ" sz="2800" dirty="0" smtClean="0"/>
              <a:t>(Donbas</a:t>
            </a:r>
            <a:r>
              <a:rPr lang="cs-CZ" sz="2800" dirty="0" smtClean="0"/>
              <a:t>, Kuzbas), </a:t>
            </a:r>
            <a:r>
              <a:rPr lang="cs-CZ" sz="2800" b="1" dirty="0" smtClean="0"/>
              <a:t>železná ruda</a:t>
            </a:r>
            <a:r>
              <a:rPr lang="cs-CZ" sz="2800" b="1" dirty="0" smtClean="0"/>
              <a:t>, </a:t>
            </a:r>
            <a:r>
              <a:rPr lang="cs-CZ" sz="2800" b="1" dirty="0" smtClean="0"/>
              <a:t>zlato </a:t>
            </a:r>
            <a:r>
              <a:rPr lang="cs-CZ" sz="2800" dirty="0" smtClean="0"/>
              <a:t>(Sibiř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Těžký průmysl, </a:t>
            </a:r>
            <a:r>
              <a:rPr lang="cs-CZ" sz="2800" dirty="0" smtClean="0"/>
              <a:t>strojírenství</a:t>
            </a:r>
            <a:r>
              <a:rPr lang="cs-CZ" sz="2800" dirty="0" smtClean="0"/>
              <a:t>, potravinářský průmysl</a:t>
            </a:r>
            <a:endParaRPr lang="cs-CZ" sz="2800" dirty="0" smtClean="0"/>
          </a:p>
          <a:p>
            <a:r>
              <a:rPr lang="cs-CZ" sz="2800" dirty="0" smtClean="0"/>
              <a:t>Orná půda– </a:t>
            </a:r>
            <a:r>
              <a:rPr lang="cs-CZ" sz="2800" dirty="0" smtClean="0"/>
              <a:t>jih evropského Ruska, </a:t>
            </a:r>
            <a:r>
              <a:rPr lang="cs-CZ" sz="2800" dirty="0" smtClean="0"/>
              <a:t>pšenice, ječmen,</a:t>
            </a:r>
          </a:p>
          <a:p>
            <a:r>
              <a:rPr lang="cs-CZ" sz="2800" dirty="0" smtClean="0"/>
              <a:t>T</a:t>
            </a:r>
            <a:r>
              <a:rPr lang="cs-CZ" sz="2800" dirty="0" smtClean="0"/>
              <a:t>ěžba dřeva, rybolov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- hospodářství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344" y="743678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doprava – na velké vzdálenosti má význam železnice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 Transsibiřská magistrála (Moskva – Vladivostok: 6 dní vlakem)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Letecká a vodní doprava, ropovody, plynovody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5536" y="260648"/>
            <a:ext cx="8488907" cy="955344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7620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RUSKO - doprava</a:t>
            </a:r>
            <a:endParaRPr lang="cs-CZ" sz="28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Iva\Local Settings\Temporary Internet Files\Content.IE5\2YCVNOQ7\MCj03501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6161" y="738320"/>
            <a:ext cx="77311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Trans_siberian_railroad_large[1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3923928" cy="2736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Obrázek 9" descr="800px-Barja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581128"/>
            <a:ext cx="2795803" cy="20968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800px-Transib_locomotive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996952"/>
            <a:ext cx="3071438" cy="20962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3189</TotalTime>
  <Words>647</Words>
  <Application>Microsoft Office PowerPoint</Application>
  <PresentationFormat>Předvádění na obrazovce (4:3)</PresentationFormat>
  <Paragraphs>156</Paragraphs>
  <Slides>28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Tok</vt:lpstr>
      <vt:lpstr>Snímek 1</vt:lpstr>
      <vt:lpstr>Snímek 2</vt:lpstr>
      <vt:lpstr>Snímek 3</vt:lpstr>
      <vt:lpstr>RUSKO – fyzická geografie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Ukrajina</vt:lpstr>
      <vt:lpstr>Obyvatelstvo</vt:lpstr>
      <vt:lpstr>Zemědělství</vt:lpstr>
      <vt:lpstr>Průmysl</vt:lpstr>
      <vt:lpstr>Černobyl</vt:lpstr>
      <vt:lpstr>Moldavsko</vt:lpstr>
      <vt:lpstr>Bělorusko</vt:lpstr>
      <vt:lpstr>Hospodářství</vt:lpstr>
      <vt:lpstr>Pobaltské státy</vt:lpstr>
      <vt:lpstr>Estonsko</vt:lpstr>
      <vt:lpstr>Lotyšsko</vt:lpstr>
      <vt:lpstr>Litva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</dc:creator>
  <cp:lastModifiedBy>Jiříkův Aušus</cp:lastModifiedBy>
  <cp:revision>267</cp:revision>
  <dcterms:created xsi:type="dcterms:W3CDTF">2011-03-22T17:13:23Z</dcterms:created>
  <dcterms:modified xsi:type="dcterms:W3CDTF">2017-05-20T17:51:15Z</dcterms:modified>
</cp:coreProperties>
</file>