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66" r:id="rId3"/>
    <p:sldId id="259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7BCA7FF7-C81C-3F10-8634-D775432F70E4}" v="764" dt="2020-05-15T20:29:30.156"/>
    <p1510:client id="{872287E2-FE0D-4E6C-9B5C-102057E563B0}" v="8" dt="2020-04-24T21:43:19.691"/>
    <p1510:client id="{A51EA47F-69C7-A84E-B9E2-ADFD1A9E96F1}" v="10" dt="2020-05-07T08:44:57.611"/>
    <p1510:client id="{C4E45B16-DEE8-AA08-BE11-FF2DCF62A47C}" v="761" dt="2020-05-07T09:56:02.843"/>
    <p1510:client id="{D372A2A0-5AF9-A73B-166E-EDA1D01CFF33}" v="663" dt="2020-05-31T17:13:02.018"/>
    <p1510:client id="{EF1A5041-E78C-4228-740D-9BEA98F670BD}" v="12" dt="2020-05-15T20:18:03.305"/>
    <p1510:client id="{F2A55E5C-FE0F-8AB6-EE75-B252C684351B}" v="13" dt="2020-04-24T21:44:34.757"/>
    <p1510:client id="{F7C81454-CFC5-9943-802E-6AAEAE1F9B9F}" v="1290" dt="2020-05-15T21:04:2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Kyseliny - vícesytné</a:t>
            </a:r>
            <a:endParaRPr lang="cs-CZ" dirty="0"/>
          </a:p>
          <a:p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aseline="300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B51A65ED-0EB1-4CD0-9151-11182FBB1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3128"/>
              </p:ext>
            </p:extLst>
          </p:nvPr>
        </p:nvGraphicFramePr>
        <p:xfrm>
          <a:off x="2152048" y="3309166"/>
          <a:ext cx="81686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4417648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62406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1 - mono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6 -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hexa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2 - di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7 - </a:t>
                      </a:r>
                      <a:r>
                        <a:rPr lang="cs-CZ" sz="2000" b="1" dirty="0" err="1"/>
                        <a:t>hepta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1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3 - </a:t>
                      </a:r>
                      <a:r>
                        <a:rPr lang="cs-CZ" sz="2000" b="1" err="1"/>
                        <a:t>tri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8 - </a:t>
                      </a:r>
                      <a:r>
                        <a:rPr lang="cs-CZ" sz="2000" b="1" err="1"/>
                        <a:t>okta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2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4 - tetra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9 - </a:t>
                      </a:r>
                      <a:r>
                        <a:rPr lang="cs-CZ" sz="2000" b="1" err="1"/>
                        <a:t>nona</a:t>
                      </a:r>
                      <a:endParaRPr lang="cs-CZ" sz="2000" b="1" dirty="0" err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5 - </a:t>
                      </a:r>
                      <a:r>
                        <a:rPr lang="cs-CZ" sz="2000" b="1" err="1"/>
                        <a:t>penta</a:t>
                      </a:r>
                      <a:endParaRPr lang="cs-CZ" sz="2000" b="1" dirty="0" err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10 - deka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2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5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Vícesytné kyseliny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Obsahují</a:t>
            </a:r>
            <a:r>
              <a:rPr lang="cs-CZ" dirty="0">
                <a:ea typeface="+mn-lt"/>
                <a:cs typeface="+mn-lt"/>
              </a:rPr>
              <a:t> více než dva atomy vodíku. Počet vodíků větší než dva je třeba popsat číselnou předponou: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3 – </a:t>
            </a:r>
            <a:r>
              <a:rPr lang="cs-CZ" dirty="0" err="1">
                <a:ea typeface="+mn-lt"/>
                <a:cs typeface="+mn-lt"/>
              </a:rPr>
              <a:t>tri</a:t>
            </a:r>
            <a:r>
              <a:rPr lang="cs-CZ" dirty="0">
                <a:ea typeface="+mn-lt"/>
                <a:cs typeface="+mn-lt"/>
              </a:rPr>
              <a:t>                  </a:t>
            </a:r>
            <a:r>
              <a:rPr lang="cs-CZ" dirty="0" err="1">
                <a:ea typeface="+mn-lt"/>
                <a:cs typeface="+mn-lt"/>
              </a:rPr>
              <a:t>trihydrogen</a:t>
            </a:r>
            <a:r>
              <a:rPr lang="cs-CZ" dirty="0">
                <a:ea typeface="+mn-lt"/>
                <a:cs typeface="+mn-lt"/>
              </a:rPr>
              <a:t>  </a:t>
            </a:r>
          </a:p>
          <a:p>
            <a:r>
              <a:rPr lang="cs-CZ" dirty="0">
                <a:ea typeface="+mn-lt"/>
                <a:cs typeface="+mn-lt"/>
              </a:rPr>
              <a:t>4 – tetra              </a:t>
            </a:r>
            <a:r>
              <a:rPr lang="cs-CZ" dirty="0" err="1">
                <a:ea typeface="+mn-lt"/>
                <a:cs typeface="+mn-lt"/>
              </a:rPr>
              <a:t>tetrahydrogen</a:t>
            </a:r>
            <a:r>
              <a:rPr lang="cs-CZ" dirty="0">
                <a:ea typeface="+mn-lt"/>
                <a:cs typeface="+mn-lt"/>
              </a:rPr>
              <a:t>  </a:t>
            </a:r>
          </a:p>
          <a:p>
            <a:r>
              <a:rPr lang="cs-CZ" dirty="0">
                <a:ea typeface="+mn-lt"/>
                <a:cs typeface="+mn-lt"/>
              </a:rPr>
              <a:t>5 – </a:t>
            </a:r>
            <a:r>
              <a:rPr lang="cs-CZ" dirty="0" err="1">
                <a:ea typeface="+mn-lt"/>
                <a:cs typeface="+mn-lt"/>
              </a:rPr>
              <a:t>penta</a:t>
            </a:r>
            <a:r>
              <a:rPr lang="cs-CZ" dirty="0">
                <a:ea typeface="+mn-lt"/>
                <a:cs typeface="+mn-lt"/>
              </a:rPr>
              <a:t>            </a:t>
            </a:r>
            <a:r>
              <a:rPr lang="cs-CZ" dirty="0" err="1">
                <a:ea typeface="+mn-lt"/>
                <a:cs typeface="+mn-lt"/>
              </a:rPr>
              <a:t>pentahydrogen</a:t>
            </a:r>
            <a:r>
              <a:rPr lang="cs-CZ" dirty="0">
                <a:ea typeface="+mn-lt"/>
                <a:cs typeface="+mn-lt"/>
              </a:rPr>
              <a:t>  </a:t>
            </a:r>
          </a:p>
          <a:p>
            <a:r>
              <a:rPr lang="cs-CZ" dirty="0">
                <a:ea typeface="+mn-lt"/>
                <a:cs typeface="+mn-lt"/>
              </a:rPr>
              <a:t>6 – </a:t>
            </a:r>
            <a:r>
              <a:rPr lang="cs-CZ" dirty="0" err="1">
                <a:ea typeface="+mn-lt"/>
                <a:cs typeface="+mn-lt"/>
              </a:rPr>
              <a:t>hexa</a:t>
            </a:r>
            <a:r>
              <a:rPr lang="cs-CZ" dirty="0">
                <a:ea typeface="+mn-lt"/>
                <a:cs typeface="+mn-lt"/>
              </a:rPr>
              <a:t>             </a:t>
            </a:r>
            <a:r>
              <a:rPr lang="cs-CZ" dirty="0" err="1">
                <a:ea typeface="+mn-lt"/>
                <a:cs typeface="+mn-lt"/>
              </a:rPr>
              <a:t>hexahydrogen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</a:t>
            </a:r>
            <a:r>
              <a:rPr lang="cs-CZ" dirty="0" err="1"/>
              <a:t>vícesytnýchkyselin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</a:t>
            </a:r>
            <a:r>
              <a:rPr lang="cs-CZ" sz="3200" u="sng" dirty="0" err="1">
                <a:ea typeface="+mn-lt"/>
                <a:cs typeface="+mn-lt"/>
              </a:rPr>
              <a:t>tri|</a:t>
            </a:r>
            <a:r>
              <a:rPr lang="cs-CZ" sz="3200" dirty="0" err="1">
                <a:ea typeface="+mn-lt"/>
                <a:cs typeface="+mn-lt"/>
              </a:rPr>
              <a:t>hydrogenfosfor|</a:t>
            </a:r>
            <a:r>
              <a:rPr lang="cs-CZ" sz="3200" u="sng" dirty="0" err="1">
                <a:ea typeface="+mn-lt"/>
                <a:cs typeface="+mn-lt"/>
              </a:rPr>
              <a:t>ečná</a:t>
            </a:r>
            <a:endParaRPr lang="cs-CZ" sz="3200" dirty="0" err="1">
              <a:solidFill>
                <a:srgbClr val="00B0F0"/>
              </a:solidFill>
            </a:endParaRPr>
          </a:p>
          <a:p>
            <a:r>
              <a:rPr lang="cs-CZ" sz="3200" dirty="0">
                <a:ea typeface="+mn-lt"/>
                <a:cs typeface="+mn-lt"/>
              </a:rPr>
              <a:t>H</a:t>
            </a:r>
            <a:r>
              <a:rPr lang="cs-CZ" sz="3200" baseline="30000" dirty="0">
                <a:solidFill>
                  <a:srgbClr val="92D050"/>
                </a:solidFill>
                <a:ea typeface="+mn-lt"/>
                <a:cs typeface="+mn-lt"/>
              </a:rPr>
              <a:t>I</a:t>
            </a:r>
            <a:r>
              <a:rPr lang="cs-CZ" sz="3200" baseline="-25000" dirty="0"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P</a:t>
            </a:r>
            <a:r>
              <a:rPr lang="cs-CZ" sz="3200" baseline="30000" dirty="0">
                <a:solidFill>
                  <a:srgbClr val="00B0F0"/>
                </a:solidFill>
                <a:ea typeface="+mn-lt"/>
                <a:cs typeface="+mn-lt"/>
              </a:rPr>
              <a:t>V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O</a:t>
            </a:r>
            <a:r>
              <a:rPr lang="cs-CZ" sz="3200" baseline="30000" dirty="0">
                <a:solidFill>
                  <a:srgbClr val="FF0000"/>
                </a:solidFill>
                <a:ea typeface="+mn-lt"/>
                <a:cs typeface="+mn-lt"/>
              </a:rPr>
              <a:t>-II</a:t>
            </a:r>
            <a:r>
              <a:rPr lang="cs-CZ" sz="3200" baseline="-25000" dirty="0">
                <a:solidFill>
                  <a:srgbClr val="262626"/>
                </a:solidFill>
                <a:ea typeface="+mn-lt"/>
                <a:cs typeface="+mn-lt"/>
              </a:rPr>
              <a:t>x</a:t>
            </a:r>
            <a:r>
              <a:rPr lang="cs-CZ" sz="3200" baseline="-25000" dirty="0">
                <a:ea typeface="+mn-lt"/>
                <a:cs typeface="+mn-lt"/>
              </a:rPr>
              <a:t> </a:t>
            </a:r>
            <a:r>
              <a:rPr lang="cs-CZ" sz="3200" baseline="-25000" dirty="0">
                <a:solidFill>
                  <a:srgbClr val="262626"/>
                </a:solidFill>
              </a:rPr>
              <a:t> </a:t>
            </a:r>
            <a:r>
              <a:rPr lang="cs-CZ" sz="3200" dirty="0">
                <a:solidFill>
                  <a:schemeClr val="tx1"/>
                </a:solidFill>
              </a:rPr>
              <a:t>3*(</a:t>
            </a:r>
            <a:r>
              <a:rPr lang="cs-CZ" sz="3200" dirty="0">
                <a:solidFill>
                  <a:srgbClr val="92D050"/>
                </a:solidFill>
              </a:rPr>
              <a:t>+I</a:t>
            </a:r>
            <a:r>
              <a:rPr lang="cs-CZ" sz="3200" dirty="0">
                <a:solidFill>
                  <a:schemeClr val="tx1"/>
                </a:solidFill>
              </a:rPr>
              <a:t>)+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1*(</a:t>
            </a:r>
            <a:r>
              <a:rPr lang="cs-CZ" sz="3200" dirty="0">
                <a:solidFill>
                  <a:srgbClr val="00B0F0"/>
                </a:solidFill>
                <a:ea typeface="+mn-lt"/>
                <a:cs typeface="+mn-lt"/>
              </a:rPr>
              <a:t>+V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)=8 vydělíme 2 (O) jako u kyselin 8:2=4</a:t>
            </a:r>
          </a:p>
          <a:p>
            <a:r>
              <a:rPr lang="cs-CZ" sz="3200" dirty="0">
                <a:ea typeface="+mn-lt"/>
                <a:cs typeface="+mn-lt"/>
              </a:rPr>
              <a:t>H</a:t>
            </a:r>
            <a:r>
              <a:rPr lang="cs-CZ" sz="3200" baseline="-25000" dirty="0">
                <a:solidFill>
                  <a:srgbClr val="262626"/>
                </a:solidFill>
                <a:ea typeface="+mn-lt"/>
                <a:cs typeface="+mn-lt"/>
              </a:rPr>
              <a:t>3</a:t>
            </a:r>
            <a:r>
              <a:rPr lang="cs-CZ" sz="3200" dirty="0">
                <a:ea typeface="+mn-lt"/>
                <a:cs typeface="+mn-lt"/>
              </a:rPr>
              <a:t>P</a:t>
            </a:r>
            <a:r>
              <a:rPr lang="cs-CZ" sz="3200" dirty="0">
                <a:solidFill>
                  <a:schemeClr val="tx1"/>
                </a:solidFill>
                <a:ea typeface="+mn-lt"/>
                <a:cs typeface="+mn-lt"/>
              </a:rPr>
              <a:t>O</a:t>
            </a:r>
            <a:r>
              <a:rPr lang="cs-CZ" sz="3200" baseline="-25000" dirty="0">
                <a:solidFill>
                  <a:srgbClr val="262626"/>
                </a:solidFill>
              </a:rPr>
              <a:t>4</a:t>
            </a:r>
            <a:r>
              <a:rPr lang="cs-CZ" sz="3200" baseline="-25000" dirty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- jedničku nepíšeme</a:t>
            </a:r>
          </a:p>
        </p:txBody>
      </p: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H</a:t>
            </a:r>
            <a:r>
              <a:rPr lang="cs-CZ" baseline="-25000" dirty="0">
                <a:ea typeface="+mj-lt"/>
                <a:cs typeface="+mj-lt"/>
              </a:rPr>
              <a:t>3</a:t>
            </a:r>
            <a:r>
              <a:rPr lang="cs-CZ" dirty="0">
                <a:ea typeface="+mj-lt"/>
                <a:cs typeface="+mj-lt"/>
              </a:rPr>
              <a:t>BO</a:t>
            </a:r>
            <a:r>
              <a:rPr lang="cs-CZ" baseline="-25000" dirty="0">
                <a:ea typeface="+mj-lt"/>
                <a:cs typeface="+mj-lt"/>
              </a:rPr>
              <a:t>3 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 - bor</a:t>
            </a:r>
          </a:p>
          <a:p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XO– kyselina </a:t>
            </a:r>
            <a:r>
              <a:rPr lang="cs-CZ" dirty="0" err="1"/>
              <a:t>trihydrogen</a:t>
            </a:r>
            <a:r>
              <a:rPr lang="cs-CZ" dirty="0"/>
              <a:t>...</a:t>
            </a:r>
          </a:p>
          <a:p>
            <a:r>
              <a:rPr lang="cs-CZ" sz="2800" dirty="0">
                <a:ea typeface="+mn-lt"/>
                <a:cs typeface="+mn-lt"/>
              </a:rPr>
              <a:t>H</a:t>
            </a:r>
            <a:r>
              <a:rPr lang="cs-CZ" sz="2800" baseline="30000" dirty="0">
                <a:ea typeface="+mn-lt"/>
                <a:cs typeface="+mn-lt"/>
              </a:rPr>
              <a:t>+I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BO</a:t>
            </a:r>
            <a:r>
              <a:rPr lang="cs-CZ" sz="2800" baseline="30000" dirty="0">
                <a:ea typeface="+mn-lt"/>
                <a:cs typeface="+mn-lt"/>
              </a:rPr>
              <a:t>-II</a:t>
            </a:r>
            <a:r>
              <a:rPr lang="cs-CZ" sz="2800" baseline="-25000" dirty="0">
                <a:ea typeface="+mn-lt"/>
                <a:cs typeface="+mn-lt"/>
              </a:rPr>
              <a:t>3</a:t>
            </a:r>
            <a:r>
              <a:rPr lang="cs-CZ" sz="2800" dirty="0">
                <a:ea typeface="+mn-lt"/>
                <a:cs typeface="+mn-lt"/>
              </a:rPr>
              <a:t> 3*(+I)+X=3*(-II) -&gt; X=3</a:t>
            </a:r>
          </a:p>
          <a:p>
            <a:r>
              <a:rPr lang="cs-CZ" sz="2800" dirty="0">
                <a:ea typeface="+mn-lt"/>
                <a:cs typeface="+mn-lt"/>
              </a:rPr>
              <a:t>-</a:t>
            </a:r>
            <a:r>
              <a:rPr lang="cs-CZ" sz="2800" dirty="0"/>
              <a:t>III – koncovka -</a:t>
            </a:r>
            <a:r>
              <a:rPr lang="cs-CZ" sz="2800" dirty="0" err="1"/>
              <a:t>itá</a:t>
            </a:r>
            <a:r>
              <a:rPr lang="cs-CZ" sz="2800" dirty="0"/>
              <a:t> </a:t>
            </a:r>
          </a:p>
          <a:p>
            <a:r>
              <a:rPr lang="cs-CZ" sz="2800" dirty="0"/>
              <a:t>Kyselina </a:t>
            </a:r>
            <a:r>
              <a:rPr lang="cs-CZ" sz="2800" dirty="0" err="1"/>
              <a:t>trihydrogenboritá</a:t>
            </a:r>
          </a:p>
        </p:txBody>
      </p:sp>
    </p:spTree>
    <p:extLst>
      <p:ext uri="{BB962C8B-B14F-4D97-AF65-F5344CB8AC3E}">
        <p14:creationId xmlns:p14="http://schemas.microsoft.com/office/powerpoint/2010/main" val="158077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ea typeface="+mn-lt"/>
                <a:cs typeface="+mn-lt"/>
              </a:rPr>
              <a:t>kys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tetrahydrogenkřemičitá</a:t>
            </a:r>
            <a:r>
              <a:rPr lang="cs-CZ" dirty="0">
                <a:ea typeface="+mn-lt"/>
                <a:cs typeface="+mn-lt"/>
              </a:rPr>
              <a:t> </a:t>
            </a:r>
          </a:p>
          <a:p>
            <a:r>
              <a:rPr lang="cs-CZ" dirty="0" err="1">
                <a:ea typeface="+mn-lt"/>
                <a:cs typeface="+mn-lt"/>
              </a:rPr>
              <a:t>kys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heptahydrogenmanganitá</a:t>
            </a:r>
            <a:r>
              <a:rPr lang="cs-CZ" dirty="0">
                <a:ea typeface="+mn-lt"/>
                <a:cs typeface="+mn-lt"/>
              </a:rPr>
              <a:t>  </a:t>
            </a:r>
            <a:endParaRPr lang="cs-CZ" dirty="0"/>
          </a:p>
          <a:p>
            <a:r>
              <a:rPr lang="cs-CZ" dirty="0" err="1">
                <a:ea typeface="+mn-lt"/>
                <a:cs typeface="+mn-lt"/>
              </a:rPr>
              <a:t>kys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oktahydrogensírová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</a:rPr>
              <a:t>HPO</a:t>
            </a:r>
            <a:r>
              <a:rPr lang="cs-CZ" baseline="-25000" dirty="0">
                <a:ea typeface="+mn-lt"/>
                <a:cs typeface="+mn-lt"/>
              </a:rPr>
              <a:t>3</a:t>
            </a:r>
            <a:r>
              <a:rPr lang="cs-CZ" dirty="0">
                <a:ea typeface="+mn-lt"/>
                <a:cs typeface="+mn-lt"/>
              </a:rPr>
              <a:t> →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ea typeface="+mn-lt"/>
                <a:cs typeface="+mn-lt"/>
              </a:rPr>
              <a:t>kys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>
                <a:ea typeface="+mn-lt"/>
                <a:cs typeface="+mn-lt"/>
              </a:rPr>
              <a:t>tetrahydrogenkřemičitá</a:t>
            </a:r>
            <a:r>
              <a:rPr lang="cs-CZ" dirty="0">
                <a:ea typeface="+mn-lt"/>
                <a:cs typeface="+mn-lt"/>
              </a:rPr>
              <a:t> H</a:t>
            </a:r>
            <a:r>
              <a:rPr lang="cs-CZ" baseline="-25000" dirty="0">
                <a:ea typeface="+mn-lt"/>
                <a:cs typeface="+mn-lt"/>
              </a:rPr>
              <a:t>4</a:t>
            </a:r>
            <a:r>
              <a:rPr lang="cs-CZ" dirty="0">
                <a:ea typeface="+mn-lt"/>
                <a:cs typeface="+mn-lt"/>
              </a:rPr>
              <a:t>SiO</a:t>
            </a:r>
            <a:r>
              <a:rPr lang="cs-CZ" baseline="-25000" dirty="0">
                <a:ea typeface="+mn-lt"/>
                <a:cs typeface="+mn-lt"/>
              </a:rPr>
              <a:t>4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 err="1">
                <a:ea typeface="+mn-lt"/>
                <a:cs typeface="+mn-lt"/>
              </a:rPr>
              <a:t>kys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dirty="0" err="1"/>
              <a:t>heptahydrogenmanganitá</a:t>
            </a:r>
            <a:r>
              <a:rPr lang="cs-CZ" dirty="0"/>
              <a:t> H</a:t>
            </a:r>
            <a:r>
              <a:rPr lang="cs-CZ" baseline="-25000" dirty="0"/>
              <a:t>7</a:t>
            </a:r>
            <a:r>
              <a:rPr lang="cs-CZ" dirty="0"/>
              <a:t>MnO</a:t>
            </a:r>
            <a:r>
              <a:rPr lang="cs-CZ" baseline="-25000" dirty="0"/>
              <a:t>5</a:t>
            </a:r>
            <a:r>
              <a:rPr lang="cs-CZ" dirty="0"/>
              <a:t> 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/>
              <a:t>kys</a:t>
            </a:r>
            <a:r>
              <a:rPr lang="cs-CZ" dirty="0"/>
              <a:t>. </a:t>
            </a:r>
            <a:r>
              <a:rPr lang="cs-CZ" dirty="0" err="1"/>
              <a:t>oktahydrogensírová</a:t>
            </a:r>
            <a:r>
              <a:rPr lang="cs-CZ" dirty="0"/>
              <a:t> H</a:t>
            </a:r>
            <a:r>
              <a:rPr lang="cs-CZ" baseline="-25000" dirty="0"/>
              <a:t>8</a:t>
            </a:r>
            <a:r>
              <a:rPr lang="cs-CZ" dirty="0"/>
              <a:t>SO</a:t>
            </a:r>
            <a:r>
              <a:rPr lang="cs-CZ" baseline="-25000" dirty="0"/>
              <a:t>7</a:t>
            </a:r>
            <a:r>
              <a:rPr lang="cs-CZ" dirty="0"/>
              <a:t> </a:t>
            </a:r>
            <a:endParaRPr lang="cs-CZ" dirty="0">
              <a:ea typeface="+mn-lt"/>
              <a:cs typeface="+mn-lt"/>
            </a:endParaRPr>
          </a:p>
          <a:p>
            <a:r>
              <a:rPr lang="cs-CZ" dirty="0"/>
              <a:t>HPO</a:t>
            </a:r>
            <a:r>
              <a:rPr lang="cs-CZ" baseline="-25000" dirty="0"/>
              <a:t>3</a:t>
            </a:r>
            <a:r>
              <a:rPr lang="cs-CZ" dirty="0"/>
              <a:t> → </a:t>
            </a:r>
            <a:r>
              <a:rPr lang="cs-CZ" dirty="0" err="1"/>
              <a:t>kys</a:t>
            </a:r>
            <a:r>
              <a:rPr lang="cs-CZ" dirty="0"/>
              <a:t>. </a:t>
            </a:r>
            <a:r>
              <a:rPr lang="cs-CZ" dirty="0" err="1">
                <a:ea typeface="+mn-lt"/>
                <a:cs typeface="+mn-lt"/>
              </a:rPr>
              <a:t>monohydrogenfosforečná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7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Organic</vt:lpstr>
      <vt:lpstr>Chemické názvosloví</vt:lpstr>
      <vt:lpstr>Předpony</vt:lpstr>
      <vt:lpstr>Vícesytné kyseliny</vt:lpstr>
      <vt:lpstr>Skládání vícesytnýchkyselin</vt:lpstr>
      <vt:lpstr>H3BO3 </vt:lpstr>
      <vt:lpstr>Příklady na vyzkoušení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551</cp:revision>
  <dcterms:created xsi:type="dcterms:W3CDTF">2020-04-16T15:47:29Z</dcterms:created>
  <dcterms:modified xsi:type="dcterms:W3CDTF">2020-05-31T17:28:26Z</dcterms:modified>
</cp:coreProperties>
</file>