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8" r:id="rId4"/>
    <p:sldId id="269" r:id="rId5"/>
    <p:sldId id="258" r:id="rId6"/>
    <p:sldId id="259" r:id="rId7"/>
    <p:sldId id="261" r:id="rId8"/>
    <p:sldId id="260" r:id="rId9"/>
    <p:sldId id="262" r:id="rId10"/>
    <p:sldId id="263" r:id="rId11"/>
    <p:sldId id="264" r:id="rId12"/>
    <p:sldId id="265" r:id="rId13"/>
    <p:sldId id="280" r:id="rId14"/>
    <p:sldId id="281" r:id="rId15"/>
    <p:sldId id="266" r:id="rId16"/>
    <p:sldId id="267" r:id="rId17"/>
    <p:sldId id="270" r:id="rId18"/>
    <p:sldId id="271" r:id="rId19"/>
    <p:sldId id="272" r:id="rId20"/>
    <p:sldId id="273" r:id="rId21"/>
    <p:sldId id="274" r:id="rId22"/>
    <p:sldId id="277" r:id="rId23"/>
    <p:sldId id="278" r:id="rId24"/>
    <p:sldId id="275" r:id="rId25"/>
    <p:sldId id="276" r:id="rId26"/>
    <p:sldId id="279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8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81ACF-EE8F-4C94-ACF6-69A2F08D4230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D64C8-0D8F-4942-AEC6-02ED4644407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8831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D64C8-0D8F-4942-AEC6-02ED46444075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202-8C08-4397-8073-AE446E296B94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F7B4-B09A-4C41-A9E3-E23F6E46A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202-8C08-4397-8073-AE446E296B94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F7B4-B09A-4C41-A9E3-E23F6E46A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202-8C08-4397-8073-AE446E296B94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F7B4-B09A-4C41-A9E3-E23F6E46A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202-8C08-4397-8073-AE446E296B94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F7B4-B09A-4C41-A9E3-E23F6E46A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202-8C08-4397-8073-AE446E296B94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F7B4-B09A-4C41-A9E3-E23F6E46A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202-8C08-4397-8073-AE446E296B94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F7B4-B09A-4C41-A9E3-E23F6E46A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202-8C08-4397-8073-AE446E296B94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F7B4-B09A-4C41-A9E3-E23F6E46A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202-8C08-4397-8073-AE446E296B94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F7B4-B09A-4C41-A9E3-E23F6E46A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202-8C08-4397-8073-AE446E296B94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F7B4-B09A-4C41-A9E3-E23F6E46A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202-8C08-4397-8073-AE446E296B94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F7B4-B09A-4C41-A9E3-E23F6E46A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202-8C08-4397-8073-AE446E296B94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F7B4-B09A-4C41-A9E3-E23F6E46A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DE202-8C08-4397-8073-AE446E296B94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EF7B4-B09A-4C41-A9E3-E23F6E46A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televizeseznam.cz/video/slavnedny/den-tsunami-v-indickem-oceanu-26-prosinec-152482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Jihovýchodní Asie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7. ročník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err="1" smtClean="0"/>
              <a:t>Krakatoa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 descr="http://volcanofacts101.weebly.com/uploads/1/2/0/9/12093076/7618520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0" y="3486149"/>
            <a:ext cx="6000750" cy="3371851"/>
          </a:xfrm>
          <a:prstGeom prst="rect">
            <a:avLst/>
          </a:prstGeom>
          <a:noFill/>
        </p:spPr>
      </p:pic>
      <p:pic>
        <p:nvPicPr>
          <p:cNvPr id="21508" name="Picture 4" descr="http://legacy.earlham.edu/~bubbmi/Graphics/image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667376" cy="3500438"/>
          </a:xfrm>
          <a:prstGeom prst="rect">
            <a:avLst/>
          </a:prstGeom>
          <a:noFill/>
        </p:spPr>
      </p:pic>
      <p:pic>
        <p:nvPicPr>
          <p:cNvPr id="21510" name="Picture 6" descr="https://cdn.thinglink.me/api/image/3q52DkcPcpmLGMgYvUa5WQiRCt9F8gwcXUrPZ5NJEmimFGX3wZr2iMhV3DezLnXDh54irU3mkFm4h/10/10/no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52"/>
            <a:ext cx="3459005" cy="2258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Bromo</a:t>
            </a:r>
            <a:r>
              <a:rPr lang="cs-CZ" dirty="0" smtClean="0"/>
              <a:t> - Jáva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7643834" cy="508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 smtClean="0"/>
              <a:t>Tsunami </a:t>
            </a:r>
            <a:r>
              <a:rPr lang="cs-CZ" sz="2400" dirty="0" smtClean="0"/>
              <a:t>2004 </a:t>
            </a:r>
            <a:r>
              <a:rPr lang="cs-CZ" sz="2400" dirty="0" smtClean="0">
                <a:hlinkClick r:id="rId2"/>
              </a:rPr>
              <a:t>https://www.televizeseznam.cz/video/slavnedny/den-tsunami-v-indickem-oceanu-26-prosinec-152482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5602" name="Picture 2" descr="http://i2.cdn.cnn.com/cnnnext/dam/assets/141218155919-01-indian-ocean-tsunami-2004-horizontal-large-galle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71612"/>
            <a:ext cx="8572009" cy="4828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4" name="Picture 4" descr="http://www.sci.muni.cz/~herber/tsunami/countri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85728"/>
            <a:ext cx="7715304" cy="6321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62" name="Picture 2" descr="http://www.sci.muni.cz/~herber/tsunami/2004tsunami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3377046"/>
          </a:xfrm>
          <a:prstGeom prst="rect">
            <a:avLst/>
          </a:prstGeom>
          <a:noFill/>
        </p:spPr>
      </p:pic>
      <p:pic>
        <p:nvPicPr>
          <p:cNvPr id="40964" name="Picture 4" descr="http://www.sci.muni.cz/~herber/tsunami/2004tsunami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7353" y="0"/>
            <a:ext cx="4616648" cy="3357562"/>
          </a:xfrm>
          <a:prstGeom prst="rect">
            <a:avLst/>
          </a:prstGeom>
          <a:noFill/>
        </p:spPr>
      </p:pic>
      <p:pic>
        <p:nvPicPr>
          <p:cNvPr id="40968" name="Picture 8" descr="http://www.sci.muni.cz/~herber/tsunami/2004tsunami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8999"/>
            <a:ext cx="4714876" cy="3429001"/>
          </a:xfrm>
          <a:prstGeom prst="rect">
            <a:avLst/>
          </a:prstGeom>
          <a:noFill/>
        </p:spPr>
      </p:pic>
      <p:pic>
        <p:nvPicPr>
          <p:cNvPr id="40970" name="Picture 10" descr="http://www.sci.muni.cz/~herber/tsunami/2004tsunami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429000"/>
            <a:ext cx="4500562" cy="327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Obyvatelstvo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r>
              <a:rPr lang="cs-CZ" dirty="0" smtClean="0"/>
              <a:t>pestré </a:t>
            </a:r>
            <a:r>
              <a:rPr lang="cs-CZ" dirty="0"/>
              <a:t>národnostní, rasové i náboženské </a:t>
            </a:r>
            <a:r>
              <a:rPr lang="cs-CZ" dirty="0" smtClean="0"/>
              <a:t>složení</a:t>
            </a:r>
          </a:p>
          <a:p>
            <a:r>
              <a:rPr lang="cs-CZ" dirty="0" smtClean="0"/>
              <a:t>Život na venkově – zemědělství</a:t>
            </a:r>
          </a:p>
          <a:p>
            <a:r>
              <a:rPr lang="cs-CZ" dirty="0" smtClean="0"/>
              <a:t>Malajci, Indonésané, přistěhovalci  Číňané a Indové </a:t>
            </a:r>
            <a:endParaRPr lang="cs-CZ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929066"/>
            <a:ext cx="4358710" cy="277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3519012"/>
            <a:ext cx="3833816" cy="314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cs-CZ" dirty="0" smtClean="0"/>
              <a:t>Náboženství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pPr>
              <a:buNone/>
            </a:pPr>
            <a:r>
              <a:rPr lang="cs-CZ" u="sng" dirty="0" smtClean="0"/>
              <a:t>Buddhismus</a:t>
            </a:r>
            <a:r>
              <a:rPr lang="cs-CZ" dirty="0" smtClean="0"/>
              <a:t> </a:t>
            </a:r>
            <a:r>
              <a:rPr lang="cs-CZ" dirty="0"/>
              <a:t>- Vietnam, Kambodža, Laos, Thajsko </a:t>
            </a:r>
          </a:p>
          <a:p>
            <a:pPr>
              <a:buNone/>
            </a:pPr>
            <a:r>
              <a:rPr lang="cs-CZ" u="sng" dirty="0" smtClean="0"/>
              <a:t>Islám</a:t>
            </a:r>
            <a:r>
              <a:rPr lang="cs-CZ" dirty="0" smtClean="0"/>
              <a:t> </a:t>
            </a:r>
            <a:r>
              <a:rPr lang="cs-CZ" dirty="0"/>
              <a:t>- Malajsie, Indonésie </a:t>
            </a:r>
          </a:p>
          <a:p>
            <a:pPr>
              <a:buNone/>
            </a:pPr>
            <a:r>
              <a:rPr lang="cs-CZ" u="sng" dirty="0" smtClean="0"/>
              <a:t>Křesťanství</a:t>
            </a:r>
            <a:r>
              <a:rPr lang="cs-CZ" dirty="0" smtClean="0"/>
              <a:t> </a:t>
            </a:r>
            <a:r>
              <a:rPr lang="cs-CZ" dirty="0"/>
              <a:t>- Filipíny </a:t>
            </a:r>
          </a:p>
          <a:p>
            <a:endParaRPr lang="cs-CZ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643050"/>
            <a:ext cx="3567111" cy="237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928934"/>
            <a:ext cx="4759695" cy="268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4429132"/>
            <a:ext cx="3405196" cy="220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Zemědělství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cukrová třtina </a:t>
            </a:r>
          </a:p>
          <a:p>
            <a:r>
              <a:rPr lang="cs-CZ" dirty="0" smtClean="0"/>
              <a:t>kokosová a olejná palma </a:t>
            </a:r>
          </a:p>
          <a:p>
            <a:r>
              <a:rPr lang="cs-CZ" dirty="0" smtClean="0"/>
              <a:t>kaučuk </a:t>
            </a:r>
          </a:p>
          <a:p>
            <a:r>
              <a:rPr lang="cs-CZ" dirty="0" smtClean="0"/>
              <a:t>ananas a banány </a:t>
            </a:r>
          </a:p>
          <a:p>
            <a:r>
              <a:rPr lang="cs-CZ" dirty="0" smtClean="0"/>
              <a:t>rýže a sója </a:t>
            </a:r>
          </a:p>
          <a:p>
            <a:r>
              <a:rPr lang="cs-CZ" dirty="0" smtClean="0"/>
              <a:t>káva </a:t>
            </a:r>
          </a:p>
          <a:p>
            <a:r>
              <a:rPr lang="cs-CZ" dirty="0" smtClean="0"/>
              <a:t>koření </a:t>
            </a:r>
          </a:p>
          <a:p>
            <a:r>
              <a:rPr lang="cs-CZ" dirty="0" smtClean="0"/>
              <a:t>ovce </a:t>
            </a:r>
          </a:p>
          <a:p>
            <a:r>
              <a:rPr lang="cs-CZ" dirty="0" smtClean="0"/>
              <a:t>drůbež </a:t>
            </a:r>
          </a:p>
          <a:p>
            <a:r>
              <a:rPr lang="cs-CZ" dirty="0" smtClean="0"/>
              <a:t>prasata </a:t>
            </a:r>
          </a:p>
          <a:p>
            <a:r>
              <a:rPr lang="cs-CZ" dirty="0" smtClean="0"/>
              <a:t>rybolov 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2679266"/>
            <a:ext cx="5291903" cy="396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Rýžové pole – sklizeň 3x ročně</a:t>
            </a:r>
            <a:endParaRPr lang="cs-CZ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955532"/>
            <a:ext cx="8715436" cy="581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Průmysl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35785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velké nerostné bohatství (ropa, barevné kovy)</a:t>
            </a:r>
          </a:p>
          <a:p>
            <a:r>
              <a:rPr lang="cs-CZ" dirty="0" smtClean="0"/>
              <a:t>Malajsie – cín – nejvíce na světě </a:t>
            </a:r>
          </a:p>
          <a:p>
            <a:r>
              <a:rPr lang="cs-CZ" dirty="0" smtClean="0"/>
              <a:t>hlavní zdroj obživy – zemědělství – rýže, tropické plodiny, kokosové palmy </a:t>
            </a:r>
          </a:p>
          <a:p>
            <a:r>
              <a:rPr lang="cs-CZ" dirty="0" smtClean="0"/>
              <a:t>velmi rychle se rozvíjí spotřební průmysl, hlavně elektronika a textilní průmysl </a:t>
            </a:r>
          </a:p>
          <a:p>
            <a:r>
              <a:rPr lang="cs-CZ" dirty="0" smtClean="0"/>
              <a:t>Rozdílná ekonomika – zaostalé x vyspělé</a:t>
            </a:r>
          </a:p>
          <a:p>
            <a:r>
              <a:rPr lang="cs-CZ" dirty="0" smtClean="0"/>
              <a:t>Laos, Kambodža, Myanmar, Východní </a:t>
            </a:r>
            <a:r>
              <a:rPr lang="cs-CZ" dirty="0" err="1" smtClean="0"/>
              <a:t>Timor</a:t>
            </a:r>
            <a:r>
              <a:rPr lang="cs-CZ" dirty="0" smtClean="0"/>
              <a:t>, Indonésie, Filipíny, Vietnam x Malajsie, Thajsko, Brunej a Singapur 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Poloha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75"/>
            <a:ext cx="65817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25" y="214290"/>
            <a:ext cx="371477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cs-CZ" dirty="0" smtClean="0"/>
              <a:t>1. Asijští tygři „draci“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r>
              <a:rPr lang="cs-CZ" b="1" dirty="0" smtClean="0"/>
              <a:t>Singapur, Thajsko, Malajsie , Jižní Korea, Taiwan</a:t>
            </a:r>
            <a:r>
              <a:rPr lang="cs-CZ" dirty="0" smtClean="0"/>
              <a:t> (nepatří do JV Asie) - rychle se rozvíjejí (pomoc USA, Japonska, tržní hospodářství, </a:t>
            </a:r>
            <a:r>
              <a:rPr lang="cs-CZ" dirty="0" err="1" smtClean="0"/>
              <a:t>zahr</a:t>
            </a:r>
            <a:r>
              <a:rPr lang="cs-CZ" dirty="0" smtClean="0"/>
              <a:t>. investoři,levná pracovní síla,…) </a:t>
            </a:r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19918"/>
            <a:ext cx="4357686" cy="289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357562"/>
            <a:ext cx="4786314" cy="31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2. Laos, Kambodža, Vietnam, Myanmar (Barma) </a:t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r>
              <a:rPr lang="cs-CZ" dirty="0" smtClean="0"/>
              <a:t>velmi zaostalé (zemědělství,těžba dřeva) </a:t>
            </a:r>
          </a:p>
          <a:p>
            <a:r>
              <a:rPr lang="cs-CZ" dirty="0" smtClean="0"/>
              <a:t>V hornatém území mezi Thajskem, Laosem a </a:t>
            </a:r>
            <a:r>
              <a:rPr lang="cs-CZ" dirty="0" err="1" smtClean="0"/>
              <a:t>Myanmou</a:t>
            </a:r>
            <a:r>
              <a:rPr lang="cs-CZ" dirty="0" smtClean="0"/>
              <a:t> se nachází tzv. „</a:t>
            </a:r>
            <a:r>
              <a:rPr lang="cs-CZ" b="1" dirty="0" smtClean="0"/>
              <a:t>Zlatý trojúhelní</a:t>
            </a:r>
            <a:r>
              <a:rPr lang="cs-CZ" dirty="0" smtClean="0"/>
              <a:t>k“ – pěstují se tu narkotika a načerno se vyvážejí drogy. Thajsku platí velmi přísné tresty. </a:t>
            </a:r>
          </a:p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857628"/>
            <a:ext cx="3840748" cy="280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929066"/>
            <a:ext cx="4284158" cy="271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92500" lnSpcReduction="20000"/>
          </a:bodyPr>
          <a:lstStyle/>
          <a:p>
            <a:r>
              <a:rPr lang="cs-CZ" u="sng" dirty="0" smtClean="0"/>
              <a:t>Vietnam</a:t>
            </a:r>
            <a:r>
              <a:rPr lang="cs-CZ" dirty="0" smtClean="0"/>
              <a:t> – pepř na světě</a:t>
            </a:r>
          </a:p>
          <a:p>
            <a:pPr lvl="2"/>
            <a:r>
              <a:rPr lang="cs-CZ" sz="3200" dirty="0" smtClean="0"/>
              <a:t>Početná skupina v ČR – banánové děti</a:t>
            </a:r>
          </a:p>
          <a:p>
            <a:pPr lvl="2"/>
            <a:r>
              <a:rPr lang="cs-CZ" sz="3200" dirty="0" smtClean="0"/>
              <a:t>Válka ve Vietnamu</a:t>
            </a:r>
          </a:p>
          <a:p>
            <a:endParaRPr lang="cs-CZ" dirty="0" smtClean="0"/>
          </a:p>
          <a:p>
            <a:r>
              <a:rPr lang="cs-CZ" dirty="0" smtClean="0"/>
              <a:t>ROZDĚLENÍ A SPOJENÍ </a:t>
            </a:r>
          </a:p>
          <a:p>
            <a:r>
              <a:rPr lang="cs-CZ" dirty="0" smtClean="0"/>
              <a:t>během 2. světové války obsadilo část francouzského Vietnamu Japonsko </a:t>
            </a:r>
          </a:p>
          <a:p>
            <a:r>
              <a:rPr lang="cs-CZ" dirty="0" smtClean="0"/>
              <a:t>po kapitulaci Japonska si Vietnamci na severu vyhlásili vlastní republiku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→ 2 státy - severní - komunistický </a:t>
            </a:r>
          </a:p>
          <a:p>
            <a:pPr>
              <a:buNone/>
            </a:pPr>
            <a:r>
              <a:rPr lang="cs-CZ" dirty="0" smtClean="0"/>
              <a:t>- jižní - </a:t>
            </a:r>
            <a:r>
              <a:rPr lang="cs-CZ" dirty="0" err="1" smtClean="0"/>
              <a:t>profrancozský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→ válka – studená války (USA x SSSR) </a:t>
            </a:r>
          </a:p>
          <a:p>
            <a:r>
              <a:rPr lang="cs-CZ" dirty="0" smtClean="0"/>
              <a:t>vítězství severu – komunismu - sjednocení </a:t>
            </a:r>
          </a:p>
          <a:p>
            <a:pPr lvl="3"/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42852"/>
            <a:ext cx="10477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928934"/>
            <a:ext cx="4781529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57150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3. Filipíny, Východní </a:t>
            </a:r>
            <a:r>
              <a:rPr lang="cs-CZ" b="1" dirty="0" err="1" smtClean="0"/>
              <a:t>Timor</a:t>
            </a:r>
            <a:r>
              <a:rPr lang="cs-CZ" b="1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smtClean="0"/>
              <a:t>Filipíny-</a:t>
            </a:r>
          </a:p>
          <a:p>
            <a:pPr lvl="2"/>
            <a:r>
              <a:rPr lang="cs-CZ" dirty="0" smtClean="0"/>
              <a:t> spory o ropu s Čínou v Jihočínském moři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643050"/>
            <a:ext cx="1047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5110" y="2714620"/>
            <a:ext cx="6983130" cy="393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sv-SE" b="1" dirty="0" smtClean="0"/>
              <a:t>4. Brunej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Bohatý sultanát</a:t>
            </a:r>
          </a:p>
          <a:p>
            <a:r>
              <a:rPr lang="cs-CZ" dirty="0" smtClean="0"/>
              <a:t>Ropa</a:t>
            </a:r>
          </a:p>
          <a:p>
            <a:r>
              <a:rPr lang="cs-CZ" dirty="0" smtClean="0"/>
              <a:t>Obyvatelé neplatí daně</a:t>
            </a:r>
            <a:endParaRPr lang="cs-CZ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500042"/>
            <a:ext cx="1047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311452"/>
            <a:ext cx="4881560" cy="327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5. Indonésie (Jakarta) </a:t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r>
              <a:rPr lang="cs-CZ" b="1" dirty="0" smtClean="0"/>
              <a:t>ostrovní (17 508 ostrovů) a největší stát JV Asie a 3. nejlidnatější stát Asie </a:t>
            </a:r>
          </a:p>
          <a:p>
            <a:r>
              <a:rPr lang="cs-CZ" b="1" dirty="0" smtClean="0"/>
              <a:t>oblast zvýšené sopečné činnosti </a:t>
            </a:r>
          </a:p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832939"/>
            <a:ext cx="7077750" cy="378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357166"/>
            <a:ext cx="10477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        Členění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u="sng" dirty="0" smtClean="0"/>
              <a:t>Pevninská </a:t>
            </a:r>
            <a:r>
              <a:rPr lang="cs-CZ" u="sng" dirty="0"/>
              <a:t>část </a:t>
            </a:r>
          </a:p>
          <a:p>
            <a:r>
              <a:rPr lang="cs-CZ" dirty="0" smtClean="0"/>
              <a:t> </a:t>
            </a:r>
            <a:r>
              <a:rPr lang="cs-CZ" sz="2800" dirty="0"/>
              <a:t>poloostrov Zadní Indie </a:t>
            </a:r>
          </a:p>
          <a:p>
            <a:r>
              <a:rPr lang="cs-CZ" sz="2800" dirty="0"/>
              <a:t>státy: </a:t>
            </a:r>
          </a:p>
          <a:p>
            <a:r>
              <a:rPr lang="cs-CZ" dirty="0" smtClean="0"/>
              <a:t>Myanmar (</a:t>
            </a:r>
            <a:r>
              <a:rPr lang="cs-CZ" dirty="0"/>
              <a:t>Barma) </a:t>
            </a:r>
          </a:p>
          <a:p>
            <a:r>
              <a:rPr lang="cs-CZ" dirty="0" smtClean="0"/>
              <a:t>Thajsko </a:t>
            </a:r>
            <a:endParaRPr lang="cs-CZ" dirty="0"/>
          </a:p>
          <a:p>
            <a:r>
              <a:rPr lang="cs-CZ" dirty="0" smtClean="0"/>
              <a:t>Kambodža </a:t>
            </a:r>
            <a:endParaRPr lang="cs-CZ" dirty="0"/>
          </a:p>
          <a:p>
            <a:r>
              <a:rPr lang="cs-CZ" dirty="0" smtClean="0"/>
              <a:t>Laos </a:t>
            </a:r>
            <a:endParaRPr lang="cs-CZ" dirty="0"/>
          </a:p>
          <a:p>
            <a:r>
              <a:rPr lang="cs-CZ" dirty="0" smtClean="0"/>
              <a:t>Vietnam </a:t>
            </a:r>
            <a:endParaRPr lang="cs-CZ" dirty="0"/>
          </a:p>
          <a:p>
            <a:endParaRPr lang="cs-CZ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6328" y="214290"/>
            <a:ext cx="4447672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u="sng" dirty="0" smtClean="0"/>
              <a:t>Ostrovní </a:t>
            </a:r>
            <a:r>
              <a:rPr lang="cs-CZ" u="sng" dirty="0"/>
              <a:t>státy </a:t>
            </a:r>
          </a:p>
          <a:p>
            <a:r>
              <a:rPr lang="cs-CZ" dirty="0" smtClean="0"/>
              <a:t>Malajsie </a:t>
            </a:r>
            <a:endParaRPr lang="cs-CZ" dirty="0"/>
          </a:p>
          <a:p>
            <a:r>
              <a:rPr lang="cs-CZ" dirty="0" smtClean="0"/>
              <a:t>Indonésie </a:t>
            </a:r>
            <a:endParaRPr lang="cs-CZ" dirty="0"/>
          </a:p>
          <a:p>
            <a:r>
              <a:rPr lang="cs-CZ" dirty="0" smtClean="0"/>
              <a:t>Filipíny </a:t>
            </a:r>
            <a:endParaRPr lang="cs-CZ" dirty="0"/>
          </a:p>
          <a:p>
            <a:r>
              <a:rPr lang="cs-CZ" dirty="0" smtClean="0"/>
              <a:t>Brunej </a:t>
            </a:r>
            <a:endParaRPr lang="cs-CZ" dirty="0"/>
          </a:p>
          <a:p>
            <a:r>
              <a:rPr lang="cs-CZ" dirty="0" smtClean="0"/>
              <a:t>Singapur </a:t>
            </a:r>
            <a:endParaRPr lang="cs-CZ" dirty="0"/>
          </a:p>
          <a:p>
            <a:r>
              <a:rPr lang="cs-CZ" dirty="0" smtClean="0"/>
              <a:t>Východní </a:t>
            </a:r>
            <a:endParaRPr lang="cs-CZ" dirty="0"/>
          </a:p>
          <a:p>
            <a:pPr>
              <a:buNone/>
            </a:pPr>
            <a:r>
              <a:rPr lang="cs-CZ" dirty="0" smtClean="0"/>
              <a:t>     </a:t>
            </a:r>
            <a:r>
              <a:rPr lang="cs-CZ" dirty="0" err="1" smtClean="0"/>
              <a:t>Timor</a:t>
            </a:r>
            <a:endParaRPr lang="cs-CZ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1087"/>
          <a:stretch>
            <a:fillRect/>
          </a:stretch>
        </p:blipFill>
        <p:spPr bwMode="auto">
          <a:xfrm>
            <a:off x="2500298" y="2285992"/>
            <a:ext cx="6500826" cy="435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rmAutofit/>
          </a:bodyPr>
          <a:lstStyle/>
          <a:p>
            <a:pPr algn="l"/>
            <a:r>
              <a:rPr lang="cs-CZ" dirty="0" smtClean="0"/>
              <a:t>Přírodní podmínky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r>
              <a:rPr lang="cs-CZ" u="sng" dirty="0" smtClean="0"/>
              <a:t>Řeky</a:t>
            </a:r>
            <a:r>
              <a:rPr lang="cs-CZ" dirty="0" smtClean="0"/>
              <a:t> – Mekong</a:t>
            </a:r>
          </a:p>
          <a:p>
            <a:pPr lvl="3"/>
            <a:r>
              <a:rPr lang="cs-CZ" dirty="0" smtClean="0"/>
              <a:t> </a:t>
            </a:r>
            <a:r>
              <a:rPr lang="cs-CZ" sz="3200" dirty="0" smtClean="0"/>
              <a:t>Iravadi</a:t>
            </a:r>
            <a:endParaRPr lang="cs-CZ" dirty="0" smtClean="0"/>
          </a:p>
          <a:p>
            <a:r>
              <a:rPr lang="cs-CZ" u="sng" dirty="0" smtClean="0"/>
              <a:t>Podnebí</a:t>
            </a:r>
            <a:r>
              <a:rPr lang="cs-CZ" dirty="0" smtClean="0"/>
              <a:t> – rovníkové, </a:t>
            </a:r>
          </a:p>
          <a:p>
            <a:pPr lvl="4">
              <a:buFontTx/>
              <a:buChar char="-"/>
            </a:pPr>
            <a:r>
              <a:rPr lang="cs-CZ" sz="3200" dirty="0"/>
              <a:t>t</a:t>
            </a:r>
            <a:r>
              <a:rPr lang="cs-CZ" sz="3200" dirty="0" smtClean="0"/>
              <a:t>ropické</a:t>
            </a:r>
          </a:p>
          <a:p>
            <a:pPr lvl="4">
              <a:buFontTx/>
              <a:buChar char="-"/>
            </a:pPr>
            <a:r>
              <a:rPr lang="cs-CZ" sz="3200" dirty="0" smtClean="0"/>
              <a:t> monzuny</a:t>
            </a:r>
          </a:p>
          <a:p>
            <a:endParaRPr lang="cs-CZ" dirty="0"/>
          </a:p>
        </p:txBody>
      </p:sp>
      <p:pic>
        <p:nvPicPr>
          <p:cNvPr id="2052" name="Picture 4" descr="http://cruisesmekongriver.net/images/Mekong_Sun/Mekong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3337" y="0"/>
            <a:ext cx="4670663" cy="3814782"/>
          </a:xfrm>
          <a:prstGeom prst="rect">
            <a:avLst/>
          </a:prstGeom>
          <a:noFill/>
        </p:spPr>
      </p:pic>
      <p:pic>
        <p:nvPicPr>
          <p:cNvPr id="2054" name="Picture 6" descr="http://www.vietnameasytravel.com/Images/vietnam-tours/mekong-detal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67175"/>
            <a:ext cx="4067175" cy="2790825"/>
          </a:xfrm>
          <a:prstGeom prst="rect">
            <a:avLst/>
          </a:prstGeom>
          <a:noFill/>
        </p:spPr>
      </p:pic>
      <p:pic>
        <p:nvPicPr>
          <p:cNvPr id="2056" name="Picture 8" descr="http://www.zooplzen.cz/Files/zoo/ochrana_prirody/DestnylesBorne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804885"/>
            <a:ext cx="4572000" cy="3053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r>
              <a:rPr lang="cs-CZ" dirty="0" smtClean="0"/>
              <a:t>Vegetace </a:t>
            </a:r>
          </a:p>
          <a:p>
            <a:pPr lvl="2"/>
            <a:r>
              <a:rPr lang="cs-CZ" dirty="0" smtClean="0"/>
              <a:t>Tropický deštný les</a:t>
            </a:r>
          </a:p>
          <a:p>
            <a:pPr lvl="2"/>
            <a:r>
              <a:rPr lang="cs-CZ" dirty="0" smtClean="0"/>
              <a:t>Monzunové lesy</a:t>
            </a:r>
          </a:p>
          <a:p>
            <a:pPr lvl="2"/>
            <a:r>
              <a:rPr lang="cs-CZ" dirty="0" smtClean="0"/>
              <a:t>Savany </a:t>
            </a:r>
            <a:endParaRPr lang="cs-CZ" dirty="0"/>
          </a:p>
        </p:txBody>
      </p:sp>
      <p:pic>
        <p:nvPicPr>
          <p:cNvPr id="7170" name="Picture 2" descr="http://www.gymnaziumdc.cz/predmety/katedry/img/zemepis/prales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14290"/>
            <a:ext cx="4476749" cy="3357562"/>
          </a:xfrm>
          <a:prstGeom prst="rect">
            <a:avLst/>
          </a:prstGeom>
          <a:noFill/>
        </p:spPr>
      </p:pic>
      <p:pic>
        <p:nvPicPr>
          <p:cNvPr id="7174" name="Picture 6" descr="https://s-media-cache-ak0.pinimg.com/736x/55/41/3b/55413b2c77563391190acf0ca5ef8cc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357430"/>
            <a:ext cx="2828930" cy="4286256"/>
          </a:xfrm>
          <a:prstGeom prst="rect">
            <a:avLst/>
          </a:prstGeom>
          <a:noFill/>
        </p:spPr>
      </p:pic>
      <p:pic>
        <p:nvPicPr>
          <p:cNvPr id="7176" name="Picture 8" descr="http://nd04.jxs.cz/060/288/9f1fe81c63_68544755_o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786190"/>
            <a:ext cx="3857620" cy="2893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24" y="1571612"/>
            <a:ext cx="9052576" cy="419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44"/>
          </a:xfrm>
        </p:spPr>
        <p:txBody>
          <a:bodyPr>
            <a:noAutofit/>
          </a:bodyPr>
          <a:lstStyle/>
          <a:p>
            <a:r>
              <a:rPr lang="cs-CZ" sz="2400" dirty="0" smtClean="0"/>
              <a:t>Borneo</a:t>
            </a:r>
            <a:r>
              <a:rPr lang="cs-CZ" sz="1800" dirty="0" smtClean="0"/>
              <a:t> – 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Jedním z největších balvanů, který dnes tíží bedra ekologům a ochranářům, je problém deštného lesa na Borneu. Borneo se odedávna pyšnilo nádherným pralesem s jednou z největších biodiverzit, zahrnující i spoustu endemitů. Velmi často se zde nacházejí nové, nikdy dříve nepoznané druhy a mnohé z nich už bohužel ani nepoznáme (nebo jsme nestihli poznat )... Prales se rozprostíral na celé ploše ostrova, ale vlivem drastického rozšíření zemědělství, konkrétně pěstováním palmy olejné, pralesa stále </a:t>
            </a:r>
            <a:r>
              <a:rPr lang="cs-CZ" sz="1800" dirty="0" smtClean="0"/>
              <a:t>ubývá. </a:t>
            </a:r>
            <a:endParaRPr lang="cs-CZ" sz="1800" dirty="0"/>
          </a:p>
        </p:txBody>
      </p:sp>
      <p:pic>
        <p:nvPicPr>
          <p:cNvPr id="17410" name="Picture 2" descr="http://i.idnes.cz/10/043/c460/TOM177bec_borneo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14686"/>
            <a:ext cx="4936592" cy="3176591"/>
          </a:xfrm>
          <a:prstGeom prst="rect">
            <a:avLst/>
          </a:prstGeom>
          <a:noFill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2633" y="2714621"/>
            <a:ext cx="4231367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r>
              <a:rPr lang="cs-CZ" dirty="0" smtClean="0"/>
              <a:t>Region JV Asie leží na rozhraní LD – časté zemětřesení s následnými vlnami (tsunami)</a:t>
            </a:r>
          </a:p>
          <a:p>
            <a:r>
              <a:rPr lang="cs-CZ" dirty="0" smtClean="0"/>
              <a:t>Mnoho činných sopek (1/3 všech sopek na světě)</a:t>
            </a:r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357430"/>
            <a:ext cx="675767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Stupně šedé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418</Words>
  <Application>Microsoft Office PowerPoint</Application>
  <PresentationFormat>Předvádění na obrazovce (4:3)</PresentationFormat>
  <Paragraphs>92</Paragraphs>
  <Slides>26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Motiv sady Office</vt:lpstr>
      <vt:lpstr>Jihovýchodní Asie</vt:lpstr>
      <vt:lpstr>Poloha</vt:lpstr>
      <vt:lpstr>        Členění </vt:lpstr>
      <vt:lpstr>Snímek 4</vt:lpstr>
      <vt:lpstr>Přírodní podmínky</vt:lpstr>
      <vt:lpstr>Snímek 6</vt:lpstr>
      <vt:lpstr>Snímek 7</vt:lpstr>
      <vt:lpstr>Borneo –  Jedním z největších balvanů, který dnes tíží bedra ekologům a ochranářům, je problém deštného lesa na Borneu. Borneo se odedávna pyšnilo nádherným pralesem s jednou z největších biodiverzit, zahrnující i spoustu endemitů. Velmi často se zde nacházejí nové, nikdy dříve nepoznané druhy a mnohé z nich už bohužel ani nepoznáme (nebo jsme nestihli poznat )... Prales se rozprostíral na celé ploše ostrova, ale vlivem drastického rozšíření zemědělství, konkrétně pěstováním palmy olejné, pralesa stále ubývá. </vt:lpstr>
      <vt:lpstr>Snímek 9</vt:lpstr>
      <vt:lpstr>Krakatoa</vt:lpstr>
      <vt:lpstr>Bromo - Jáva</vt:lpstr>
      <vt:lpstr>Tsunami 2004 https://www.televizeseznam.cz/video/slavnedny/den-tsunami-v-indickem-oceanu-26-prosinec-152482</vt:lpstr>
      <vt:lpstr>Snímek 13</vt:lpstr>
      <vt:lpstr>Snímek 14</vt:lpstr>
      <vt:lpstr>Obyvatelstvo </vt:lpstr>
      <vt:lpstr>Náboženství </vt:lpstr>
      <vt:lpstr>Zemědělství</vt:lpstr>
      <vt:lpstr>Rýžové pole – sklizeň 3x ročně</vt:lpstr>
      <vt:lpstr>Průmysl</vt:lpstr>
      <vt:lpstr>1. Asijští tygři „draci“</vt:lpstr>
      <vt:lpstr>  2. Laos, Kambodža, Vietnam, Myanmar (Barma)  </vt:lpstr>
      <vt:lpstr>Snímek 22</vt:lpstr>
      <vt:lpstr>Snímek 23</vt:lpstr>
      <vt:lpstr> 3. Filipíny, Východní Timor </vt:lpstr>
      <vt:lpstr> 4. Brunej</vt:lpstr>
      <vt:lpstr>5. Indonésie (Jakarta)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Jihovýchodní Asie</dc:title>
  <dc:creator>Jiříkův Aušus</dc:creator>
  <cp:lastModifiedBy>Jiříkův Aušus</cp:lastModifiedBy>
  <cp:revision>18</cp:revision>
  <dcterms:created xsi:type="dcterms:W3CDTF">2017-03-12T07:59:52Z</dcterms:created>
  <dcterms:modified xsi:type="dcterms:W3CDTF">2020-04-05T18:55:34Z</dcterms:modified>
</cp:coreProperties>
</file>