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sldIdLst>
    <p:sldId id="256" r:id="rId2"/>
    <p:sldId id="266" r:id="rId3"/>
    <p:sldId id="259" r:id="rId4"/>
    <p:sldId id="261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7536F-F03B-C54C-C758-A527CBA7B7BC}" v="1111" dt="2020-04-16T17:17:49.030"/>
    <p1510:client id="{7BCA7FF7-C81C-3F10-8634-D775432F70E4}" v="764" dt="2020-05-15T20:29:30.156"/>
    <p1510:client id="{872287E2-FE0D-4E6C-9B5C-102057E563B0}" v="8" dt="2020-04-24T21:43:19.691"/>
    <p1510:client id="{A51EA47F-69C7-A84E-B9E2-ADFD1A9E96F1}" v="10" dt="2020-05-07T08:44:57.611"/>
    <p1510:client id="{BDD34956-93A2-27BC-C1DF-3231B95A91F7}" v="259" dt="2020-05-31T17:39:38.033"/>
    <p1510:client id="{C4E45B16-DEE8-AA08-BE11-FF2DCF62A47C}" v="761" dt="2020-05-07T09:56:02.843"/>
    <p1510:client id="{D372A2A0-5AF9-A73B-166E-EDA1D01CFF33}" v="663" dt="2020-05-31T17:13:02.018"/>
    <p1510:client id="{EF1A5041-E78C-4228-740D-9BEA98F670BD}" v="12" dt="2020-05-15T20:18:03.305"/>
    <p1510:client id="{F2A55E5C-FE0F-8AB6-EE75-B252C684351B}" v="13" dt="2020-04-24T21:44:34.757"/>
    <p1510:client id="{F7C81454-CFC5-9943-802E-6AAEAE1F9B9F}" v="1290" dt="2020-05-15T21:04:22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1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5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21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3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1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1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3DAB22E-2C9B-45EB-8C0D-2B03D4F84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8" r="-2" b="1806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tx1"/>
                </a:solidFill>
                <a:cs typeface="Calibri Light"/>
              </a:rPr>
              <a:t>Chemické názvosloví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cs-CZ" dirty="0" err="1">
                <a:ea typeface="+mn-lt"/>
                <a:cs typeface="+mn-lt"/>
              </a:rPr>
              <a:t>Polykyseliny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Předpony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aseline="30000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B51A65ED-0EB1-4CD0-9151-11182FBB1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63128"/>
              </p:ext>
            </p:extLst>
          </p:nvPr>
        </p:nvGraphicFramePr>
        <p:xfrm>
          <a:off x="2152048" y="3309166"/>
          <a:ext cx="81686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4417648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362406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1 - mono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chemeClr val="tx1"/>
                          </a:solidFill>
                        </a:rPr>
                        <a:t>6 - </a:t>
                      </a:r>
                      <a:r>
                        <a:rPr lang="cs-CZ" sz="2000" b="1" dirty="0" err="1">
                          <a:solidFill>
                            <a:schemeClr val="tx1"/>
                          </a:solidFill>
                        </a:rPr>
                        <a:t>hexa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3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2 - di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7 - </a:t>
                      </a:r>
                      <a:r>
                        <a:rPr lang="cs-CZ" sz="2000" b="1" dirty="0" err="1"/>
                        <a:t>hepta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1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3 - </a:t>
                      </a:r>
                      <a:r>
                        <a:rPr lang="cs-CZ" sz="2000" b="1" err="1"/>
                        <a:t>tri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8 - </a:t>
                      </a:r>
                      <a:r>
                        <a:rPr lang="cs-CZ" sz="2000" b="1" err="1"/>
                        <a:t>okta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92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4 - tetra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9 - </a:t>
                      </a:r>
                      <a:r>
                        <a:rPr lang="cs-CZ" sz="2000" b="1" err="1"/>
                        <a:t>nona</a:t>
                      </a:r>
                      <a:endParaRPr lang="cs-CZ" sz="2000" b="1" dirty="0" err="1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8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5 - </a:t>
                      </a:r>
                      <a:r>
                        <a:rPr lang="cs-CZ" sz="2000" b="1" err="1"/>
                        <a:t>penta</a:t>
                      </a:r>
                      <a:endParaRPr lang="cs-CZ" sz="2000" b="1" dirty="0" err="1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10 - deka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22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65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Polykyseliny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Obsahují více než jeden atom kyselinotvorného prvku. Počet kyselinotvorných prvků je třeba popsat číselnou předponou:</a:t>
            </a:r>
          </a:p>
          <a:p>
            <a:r>
              <a:rPr lang="cs-CZ" dirty="0">
                <a:ea typeface="+mn-lt"/>
                <a:cs typeface="+mn-lt"/>
              </a:rPr>
              <a:t>2 – di                  </a:t>
            </a:r>
            <a:r>
              <a:rPr lang="cs-CZ" dirty="0" err="1">
                <a:ea typeface="+mn-lt"/>
                <a:cs typeface="+mn-lt"/>
              </a:rPr>
              <a:t>disírová</a:t>
            </a:r>
            <a:r>
              <a:rPr lang="cs-CZ" dirty="0">
                <a:ea typeface="+mn-lt"/>
                <a:cs typeface="+mn-lt"/>
              </a:rPr>
              <a:t>  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82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C306D-3464-4DBD-A0DD-3D2DDDB3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Skládání </a:t>
            </a:r>
            <a:r>
              <a:rPr lang="cs-CZ" dirty="0" err="1"/>
              <a:t>polykyselin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B9293-20E6-4FCA-B57E-466EDE92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>
                <a:ea typeface="+mn-lt"/>
                <a:cs typeface="+mn-lt"/>
              </a:rPr>
              <a:t>kys</a:t>
            </a:r>
            <a:r>
              <a:rPr lang="cs-CZ" sz="3200" dirty="0">
                <a:ea typeface="+mn-lt"/>
                <a:cs typeface="+mn-lt"/>
              </a:rPr>
              <a:t>. </a:t>
            </a:r>
            <a:r>
              <a:rPr lang="cs-CZ" sz="3200" dirty="0" err="1">
                <a:solidFill>
                  <a:srgbClr val="FFC000"/>
                </a:solidFill>
                <a:ea typeface="+mn-lt"/>
                <a:cs typeface="+mn-lt"/>
              </a:rPr>
              <a:t>di</a:t>
            </a:r>
            <a:r>
              <a:rPr lang="cs-CZ" sz="3200" dirty="0" err="1">
                <a:ea typeface="+mn-lt"/>
                <a:cs typeface="+mn-lt"/>
              </a:rPr>
              <a:t>sírová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 sz="3200">
              <a:solidFill>
                <a:srgbClr val="00B0F0"/>
              </a:solidFill>
            </a:endParaRPr>
          </a:p>
          <a:p>
            <a:r>
              <a:rPr lang="cs-CZ" sz="3200" dirty="0">
                <a:ea typeface="+mn-lt"/>
                <a:cs typeface="+mn-lt"/>
              </a:rPr>
              <a:t>H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 + H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SO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 = H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S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O</a:t>
            </a:r>
            <a:r>
              <a:rPr lang="cs-CZ" sz="3200" baseline="-25000" dirty="0">
                <a:ea typeface="+mn-lt"/>
                <a:cs typeface="+mn-lt"/>
              </a:rPr>
              <a:t>8</a:t>
            </a:r>
            <a:r>
              <a:rPr lang="cs-CZ" sz="3200" dirty="0">
                <a:ea typeface="+mn-lt"/>
                <a:cs typeface="+mn-lt"/>
              </a:rPr>
              <a:t> </a:t>
            </a:r>
            <a:endParaRPr lang="cs-CZ" dirty="0">
              <a:ea typeface="+mn-lt"/>
              <a:cs typeface="+mn-lt"/>
            </a:endParaRPr>
          </a:p>
          <a:p>
            <a:r>
              <a:rPr lang="cs-CZ" sz="3200" dirty="0">
                <a:ea typeface="+mn-lt"/>
                <a:cs typeface="+mn-lt"/>
              </a:rPr>
              <a:t>H</a:t>
            </a:r>
            <a:r>
              <a:rPr lang="cs-CZ" sz="3200" baseline="-25000" dirty="0">
                <a:ea typeface="+mn-lt"/>
                <a:cs typeface="+mn-lt"/>
              </a:rPr>
              <a:t>4</a:t>
            </a:r>
            <a:r>
              <a:rPr lang="cs-CZ" sz="3200" dirty="0">
                <a:ea typeface="+mn-lt"/>
                <a:cs typeface="+mn-lt"/>
              </a:rPr>
              <a:t>S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O</a:t>
            </a:r>
            <a:r>
              <a:rPr lang="cs-CZ" sz="3200" baseline="-25000" dirty="0">
                <a:ea typeface="+mn-lt"/>
                <a:cs typeface="+mn-lt"/>
              </a:rPr>
              <a:t>8</a:t>
            </a:r>
            <a:r>
              <a:rPr lang="cs-CZ" sz="3200" dirty="0">
                <a:ea typeface="+mn-lt"/>
                <a:cs typeface="+mn-lt"/>
              </a:rPr>
              <a:t> – H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O =&gt; H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S</a:t>
            </a:r>
            <a:r>
              <a:rPr lang="cs-CZ" sz="3200" baseline="-25000" dirty="0">
                <a:ea typeface="+mn-lt"/>
                <a:cs typeface="+mn-lt"/>
              </a:rPr>
              <a:t>2</a:t>
            </a:r>
            <a:r>
              <a:rPr lang="cs-CZ" sz="3200" dirty="0">
                <a:ea typeface="+mn-lt"/>
                <a:cs typeface="+mn-lt"/>
              </a:rPr>
              <a:t>O</a:t>
            </a:r>
            <a:r>
              <a:rPr lang="cs-CZ" sz="3200" baseline="-25000" dirty="0">
                <a:ea typeface="+mn-lt"/>
                <a:cs typeface="+mn-lt"/>
              </a:rPr>
              <a:t>7</a:t>
            </a:r>
          </a:p>
          <a:p>
            <a:r>
              <a:rPr lang="cs-CZ" sz="3200" dirty="0">
                <a:ea typeface="+mn-lt"/>
                <a:cs typeface="+mn-lt"/>
              </a:rPr>
              <a:t>Vznikají ze dvou molekul kyseliny za současného vzniku molekuly vody.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16643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4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Organic</vt:lpstr>
      <vt:lpstr>Chemické názvosloví</vt:lpstr>
      <vt:lpstr>Předpony</vt:lpstr>
      <vt:lpstr>Polykyseliny</vt:lpstr>
      <vt:lpstr>Skládání polykyselin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616</cp:revision>
  <dcterms:created xsi:type="dcterms:W3CDTF">2020-04-16T15:47:29Z</dcterms:created>
  <dcterms:modified xsi:type="dcterms:W3CDTF">2020-05-31T17:39:48Z</dcterms:modified>
</cp:coreProperties>
</file>