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0" r:id="rId1"/>
  </p:sldMasterIdLst>
  <p:sldIdLst>
    <p:sldId id="256" r:id="rId2"/>
    <p:sldId id="257" r:id="rId3"/>
    <p:sldId id="258" r:id="rId4"/>
    <p:sldId id="259" r:id="rId5"/>
    <p:sldId id="261" r:id="rId6"/>
    <p:sldId id="266" r:id="rId7"/>
    <p:sldId id="262" r:id="rId8"/>
    <p:sldId id="267" r:id="rId9"/>
    <p:sldId id="263" r:id="rId10"/>
    <p:sldId id="268" r:id="rId11"/>
    <p:sldId id="264" r:id="rId12"/>
    <p:sldId id="265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7536F-F03B-C54C-C758-A527CBA7B7BC}" v="1111" dt="2020-04-16T17:17:49.030"/>
    <p1510:client id="{2BAF12D1-77AB-D044-3F53-FCB1A8A775EC}" v="600" dt="2020-05-02T20:22:10.624"/>
    <p1510:client id="{60AC2EDB-0484-6459-BB1C-71EAFE384D56}" v="2" dt="2020-05-02T20:05:12.754"/>
    <p1510:client id="{80F4CEDD-1DE3-7B68-2F66-9A91685A60E2}" v="978" dt="2020-04-24T22:10:08.339"/>
    <p1510:client id="{872287E2-FE0D-4E6C-9B5C-102057E563B0}" v="8" dt="2020-04-24T21:43:19.6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19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309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812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155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021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17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418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634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69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0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81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1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226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585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943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79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65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45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F3DAB22E-2C9B-45EB-8C0D-2B03D4F84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78" r="-2" b="18064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rmAutofit/>
          </a:bodyPr>
          <a:lstStyle/>
          <a:p>
            <a:r>
              <a:rPr lang="cs-CZ" sz="4400">
                <a:solidFill>
                  <a:schemeClr val="tx1"/>
                </a:solidFill>
                <a:cs typeface="Calibri Light"/>
              </a:rPr>
              <a:t>Chemické názvosloví</a:t>
            </a:r>
            <a:endParaRPr lang="cs-CZ" sz="4400" dirty="0">
              <a:solidFill>
                <a:schemeClr val="tx1"/>
              </a:solidFill>
              <a:cs typeface="Calibri Ligh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/>
          </a:bodyPr>
          <a:lstStyle/>
          <a:p>
            <a:r>
              <a:rPr lang="cs-CZ">
                <a:ea typeface="+mn-lt"/>
                <a:cs typeface="+mn-lt"/>
              </a:rPr>
              <a:t>Sulfidy</a:t>
            </a:r>
            <a:endParaRPr lang="cs-CZ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95230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1D187-1219-4B9E-9659-1F3B8780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PbS</a:t>
            </a:r>
            <a:r>
              <a:rPr lang="cs-CZ" baseline="-25000" dirty="0"/>
              <a:t>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4142DD-D299-4ECA-801D-52A67C0DD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Pb</a:t>
            </a:r>
            <a:r>
              <a:rPr lang="cs-CZ" dirty="0"/>
              <a:t>- olovo</a:t>
            </a:r>
          </a:p>
          <a:p>
            <a:r>
              <a:rPr lang="cs-CZ" dirty="0"/>
              <a:t>S – síra – sulfid</a:t>
            </a:r>
          </a:p>
          <a:p>
            <a:r>
              <a:rPr lang="cs-CZ" sz="3600" dirty="0"/>
              <a:t>Pb</a:t>
            </a:r>
            <a:r>
              <a:rPr lang="cs-CZ" sz="3600" baseline="30000" dirty="0">
                <a:solidFill>
                  <a:srgbClr val="FF0000"/>
                </a:solidFill>
              </a:rPr>
              <a:t>IV</a:t>
            </a:r>
            <a:r>
              <a:rPr lang="cs-CZ" sz="3600" dirty="0">
                <a:solidFill>
                  <a:srgbClr val="262626"/>
                </a:solidFill>
              </a:rPr>
              <a:t>S</a:t>
            </a:r>
            <a:r>
              <a:rPr lang="cs-CZ" sz="3600" baseline="30000" dirty="0">
                <a:solidFill>
                  <a:srgbClr val="00B050"/>
                </a:solidFill>
              </a:rPr>
              <a:t>-II</a:t>
            </a:r>
            <a:r>
              <a:rPr lang="cs-CZ" sz="3600" baseline="-25000" dirty="0">
                <a:solidFill>
                  <a:srgbClr val="262626"/>
                </a:solidFill>
              </a:rPr>
              <a:t>2</a:t>
            </a:r>
            <a:r>
              <a:rPr lang="cs-CZ" sz="3600" dirty="0"/>
              <a:t> – 2*(-II) + 1*X = 0 pro nás X=IV</a:t>
            </a:r>
          </a:p>
          <a:p>
            <a:r>
              <a:rPr lang="cs-CZ" sz="3600" dirty="0"/>
              <a:t>-IV – koncovka -</a:t>
            </a:r>
            <a:r>
              <a:rPr lang="cs-CZ" sz="3600" dirty="0" err="1"/>
              <a:t>ičitý</a:t>
            </a:r>
            <a:r>
              <a:rPr lang="cs-CZ" sz="3600" dirty="0"/>
              <a:t> </a:t>
            </a:r>
          </a:p>
          <a:p>
            <a:r>
              <a:rPr lang="cs-CZ" sz="3600" dirty="0"/>
              <a:t>Sulfid </a:t>
            </a:r>
            <a:r>
              <a:rPr lang="cs-CZ" sz="3600" dirty="0" err="1"/>
              <a:t>olovičitý</a:t>
            </a:r>
            <a:endParaRPr lang="cs-CZ" dirty="0" err="1"/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A244F954-5277-4F0D-AE77-4690FF757757}"/>
              </a:ext>
            </a:extLst>
          </p:cNvPr>
          <p:cNvCxnSpPr/>
          <p:nvPr/>
        </p:nvCxnSpPr>
        <p:spPr>
          <a:xfrm flipH="1" flipV="1">
            <a:off x="2211805" y="3856120"/>
            <a:ext cx="569494" cy="278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883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EE82E5-A26F-4F08-9861-A8A8FE6D4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Příklady na vyzkoušení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A18170-E3F4-4E8C-B120-289816376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a typeface="+mn-lt"/>
                <a:cs typeface="+mn-lt"/>
              </a:rPr>
              <a:t>sulfid vápenatý</a:t>
            </a:r>
          </a:p>
          <a:p>
            <a:r>
              <a:rPr lang="cs-CZ" dirty="0">
                <a:ea typeface="+mn-lt"/>
                <a:cs typeface="+mn-lt"/>
              </a:rPr>
              <a:t>sulfid zlatitý</a:t>
            </a:r>
            <a:endParaRPr lang="cs-CZ" dirty="0"/>
          </a:p>
          <a:p>
            <a:r>
              <a:rPr lang="cs-CZ" dirty="0" err="1">
                <a:ea typeface="+mn-lt"/>
                <a:cs typeface="+mn-lt"/>
              </a:rPr>
              <a:t>HgS</a:t>
            </a:r>
            <a:endParaRPr lang="cs-CZ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Fe</a:t>
            </a:r>
            <a:r>
              <a:rPr lang="cs-CZ" baseline="-25000" dirty="0">
                <a:ea typeface="+mn-lt"/>
                <a:cs typeface="+mn-lt"/>
              </a:rPr>
              <a:t>2</a:t>
            </a:r>
            <a:r>
              <a:rPr lang="cs-CZ" dirty="0">
                <a:ea typeface="+mn-lt"/>
                <a:cs typeface="+mn-lt"/>
              </a:rPr>
              <a:t>S</a:t>
            </a:r>
            <a:r>
              <a:rPr lang="cs-CZ" baseline="-25000" dirty="0">
                <a:ea typeface="+mn-lt"/>
                <a:cs typeface="+mn-lt"/>
              </a:rPr>
              <a:t>3</a:t>
            </a:r>
          </a:p>
          <a:p>
            <a:endParaRPr lang="cs-CZ" baseline="-25000" dirty="0"/>
          </a:p>
        </p:txBody>
      </p:sp>
    </p:spTree>
    <p:extLst>
      <p:ext uri="{BB962C8B-B14F-4D97-AF65-F5344CB8AC3E}">
        <p14:creationId xmlns:p14="http://schemas.microsoft.com/office/powerpoint/2010/main" val="777473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FD71C-2C52-49C7-BD0E-19DABCAA3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řešení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94BA50-F78C-47A5-A464-5CF23A17B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ea typeface="+mn-lt"/>
                <a:cs typeface="+mn-lt"/>
              </a:rPr>
              <a:t>sulfid vápe</a:t>
            </a:r>
            <a:r>
              <a:rPr lang="cs-CZ" dirty="0">
                <a:solidFill>
                  <a:srgbClr val="0070C0"/>
                </a:solidFill>
                <a:ea typeface="+mn-lt"/>
                <a:cs typeface="+mn-lt"/>
              </a:rPr>
              <a:t>natý</a:t>
            </a:r>
            <a:r>
              <a:rPr lang="cs-CZ" dirty="0">
                <a:ea typeface="+mn-lt"/>
                <a:cs typeface="+mn-lt"/>
              </a:rPr>
              <a:t> - </a:t>
            </a:r>
            <a:r>
              <a:rPr lang="cs-CZ" dirty="0" err="1">
                <a:ea typeface="+mn-lt"/>
                <a:cs typeface="+mn-lt"/>
              </a:rPr>
              <a:t>CaS</a:t>
            </a:r>
            <a:endParaRPr lang="en-US" dirty="0" err="1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sulfid zlatitý - Au</a:t>
            </a:r>
            <a:r>
              <a:rPr lang="cs-CZ" baseline="-25000" dirty="0">
                <a:ea typeface="+mn-lt"/>
                <a:cs typeface="+mn-lt"/>
              </a:rPr>
              <a:t>2</a:t>
            </a:r>
            <a:r>
              <a:rPr lang="cs-CZ" dirty="0">
                <a:ea typeface="+mn-lt"/>
                <a:cs typeface="+mn-lt"/>
              </a:rPr>
              <a:t>S</a:t>
            </a:r>
            <a:r>
              <a:rPr lang="cs-CZ" baseline="-25000" dirty="0">
                <a:ea typeface="+mn-lt"/>
                <a:cs typeface="+mn-lt"/>
              </a:rPr>
              <a:t>3</a:t>
            </a:r>
          </a:p>
          <a:p>
            <a:r>
              <a:rPr lang="cs-CZ" dirty="0" err="1">
                <a:ea typeface="+mn-lt"/>
                <a:cs typeface="+mn-lt"/>
              </a:rPr>
              <a:t>HgS</a:t>
            </a:r>
            <a:r>
              <a:rPr lang="cs-CZ" dirty="0">
                <a:ea typeface="+mn-lt"/>
                <a:cs typeface="+mn-lt"/>
              </a:rPr>
              <a:t> – sulfid rtuťnatý</a:t>
            </a:r>
            <a:endParaRPr lang="en-US" dirty="0">
              <a:ea typeface="+mn-lt"/>
              <a:cs typeface="+mn-lt"/>
            </a:endParaRPr>
          </a:p>
          <a:p>
            <a:r>
              <a:rPr lang="cs-CZ" dirty="0">
                <a:ea typeface="+mn-lt"/>
                <a:cs typeface="+mn-lt"/>
              </a:rPr>
              <a:t>Fe</a:t>
            </a:r>
            <a:r>
              <a:rPr lang="cs-CZ" baseline="-25000" dirty="0">
                <a:ea typeface="+mn-lt"/>
                <a:cs typeface="+mn-lt"/>
              </a:rPr>
              <a:t>2</a:t>
            </a:r>
            <a:r>
              <a:rPr lang="cs-CZ" dirty="0">
                <a:ea typeface="+mn-lt"/>
                <a:cs typeface="+mn-lt"/>
              </a:rPr>
              <a:t>S</a:t>
            </a:r>
            <a:r>
              <a:rPr lang="cs-CZ" baseline="-25000" dirty="0">
                <a:ea typeface="+mn-lt"/>
                <a:cs typeface="+mn-lt"/>
              </a:rPr>
              <a:t>3</a:t>
            </a:r>
            <a:r>
              <a:rPr lang="cs-CZ" dirty="0">
                <a:ea typeface="+mn-lt"/>
                <a:cs typeface="+mn-lt"/>
              </a:rPr>
              <a:t> – sulfid železitý</a:t>
            </a:r>
            <a:endParaRPr lang="en-US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solidFill>
                <a:srgbClr val="262626"/>
              </a:solidFill>
              <a:ea typeface="+mn-lt"/>
              <a:cs typeface="+mn-lt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53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3E5B28-7DD3-4351-83F1-AB46E176B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úvod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524BEA-863A-43EA-B6F2-7FC69135E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 označování látek používáme chemické názvosloví</a:t>
            </a:r>
          </a:p>
          <a:p>
            <a:r>
              <a:rPr lang="cs-CZ"/>
              <a:t>Dvouprvkové sloučeniny zapisujeme pomocí značek prvků</a:t>
            </a:r>
          </a:p>
          <a:p>
            <a:r>
              <a:rPr lang="cs-CZ"/>
              <a:t>Oxidační čísla zapisujeme pomocí římských číslic</a:t>
            </a:r>
            <a:endParaRPr lang="cs-CZ" dirty="0"/>
          </a:p>
          <a:p>
            <a:r>
              <a:rPr lang="cs-CZ"/>
              <a:t>Součet oxidačních čísel se musí rovnat NULE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676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7E7AD8-B41E-465B-9860-C867E4534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Kladná oxidační čísla</a:t>
            </a:r>
          </a:p>
        </p:txBody>
      </p:sp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BCD629E1-3232-40D2-B63F-F85AB126BB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777878"/>
              </p:ext>
            </p:extLst>
          </p:nvPr>
        </p:nvGraphicFramePr>
        <p:xfrm>
          <a:off x="2488532" y="2808121"/>
          <a:ext cx="7240814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03928">
                  <a:extLst>
                    <a:ext uri="{9D8B030D-6E8A-4147-A177-3AD203B41FA5}">
                      <a16:colId xmlns:a16="http://schemas.microsoft.com/office/drawing/2014/main" val="2236597081"/>
                    </a:ext>
                  </a:extLst>
                </a:gridCol>
                <a:gridCol w="2418443">
                  <a:extLst>
                    <a:ext uri="{9D8B030D-6E8A-4147-A177-3AD203B41FA5}">
                      <a16:colId xmlns:a16="http://schemas.microsoft.com/office/drawing/2014/main" val="3974694631"/>
                    </a:ext>
                  </a:extLst>
                </a:gridCol>
                <a:gridCol w="2418443">
                  <a:extLst>
                    <a:ext uri="{9D8B030D-6E8A-4147-A177-3AD203B41FA5}">
                      <a16:colId xmlns:a16="http://schemas.microsoft.com/office/drawing/2014/main" val="224668152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kladné oxidační číslo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zakončení příd. jména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příklady halogenidů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název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2613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-ný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sodný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1764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+II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-natý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vápenatý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6246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+III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-itý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železitý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427438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+IV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-ičitý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křemičitý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169134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+V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-ičný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dusičný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863817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-ečný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fosforečný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9753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+VI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-ový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sírový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36627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+VII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-istý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jodistý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89286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+VIII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-ičelý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>
                          <a:effectLst/>
                        </a:rPr>
                        <a:t>osmičelý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3264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054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1748C8-696C-4CBB-8809-6D2D27B3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Sulfidy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71D461-BD08-4536-8CB1-2D70DDDBF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Jsou to dvouprvkové sloučeniny síry a dalšího prvku</a:t>
            </a:r>
          </a:p>
          <a:p>
            <a:r>
              <a:rPr lang="cs-CZ" dirty="0"/>
              <a:t>Skládá se z podstatného jména </a:t>
            </a:r>
            <a:r>
              <a:rPr lang="cs-CZ" b="1" dirty="0"/>
              <a:t>sulfid </a:t>
            </a:r>
            <a:r>
              <a:rPr lang="cs-CZ" dirty="0"/>
              <a:t>a přídavného jména - hlinitý, dusný, křemičitý atd. </a:t>
            </a:r>
          </a:p>
          <a:p>
            <a:r>
              <a:rPr lang="cs-CZ" dirty="0"/>
              <a:t>Síra má vždy </a:t>
            </a:r>
            <a:r>
              <a:rPr lang="cs-CZ" dirty="0" err="1"/>
              <a:t>ox</a:t>
            </a:r>
            <a:r>
              <a:rPr lang="cs-CZ" dirty="0"/>
              <a:t>. číslo -II</a:t>
            </a:r>
          </a:p>
          <a:p>
            <a:r>
              <a:rPr lang="cs-CZ" dirty="0"/>
              <a:t>Prvek má </a:t>
            </a:r>
            <a:r>
              <a:rPr lang="cs-CZ" dirty="0" err="1"/>
              <a:t>ox</a:t>
            </a:r>
            <a:r>
              <a:rPr lang="cs-CZ" dirty="0"/>
              <a:t>. číslo kladné a dle koncovky </a:t>
            </a:r>
          </a:p>
          <a:p>
            <a:r>
              <a:rPr lang="cs-CZ" dirty="0"/>
              <a:t>Součet musí být roven nula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982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1C306D-3464-4DBD-A0DD-3D2DDDB34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Skládání sulfidů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0B9293-20E6-4FCA-B57E-466EDE929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>
                <a:solidFill>
                  <a:schemeClr val="tx1"/>
                </a:solidFill>
              </a:rPr>
              <a:t>sulf</a:t>
            </a:r>
            <a:r>
              <a:rPr lang="cs-CZ" sz="3200" dirty="0">
                <a:solidFill>
                  <a:srgbClr val="FF0000"/>
                </a:solidFill>
              </a:rPr>
              <a:t>id</a:t>
            </a:r>
            <a:r>
              <a:rPr lang="cs-CZ" sz="3200" dirty="0"/>
              <a:t> dus</a:t>
            </a:r>
            <a:r>
              <a:rPr lang="cs-CZ" sz="3200" dirty="0">
                <a:solidFill>
                  <a:srgbClr val="0070C0"/>
                </a:solidFill>
              </a:rPr>
              <a:t>ný</a:t>
            </a:r>
          </a:p>
          <a:p>
            <a:r>
              <a:rPr lang="cs-CZ" sz="5400" dirty="0">
                <a:solidFill>
                  <a:schemeClr val="tx1"/>
                </a:solidFill>
              </a:rPr>
              <a:t>N</a:t>
            </a:r>
            <a:r>
              <a:rPr lang="cs-CZ" sz="5400" baseline="30000" dirty="0">
                <a:solidFill>
                  <a:srgbClr val="0070C0"/>
                </a:solidFill>
              </a:rPr>
              <a:t>I</a:t>
            </a:r>
            <a:r>
              <a:rPr lang="cs-CZ" sz="5400" baseline="-25000" dirty="0">
                <a:solidFill>
                  <a:schemeClr val="tx1"/>
                </a:solidFill>
              </a:rPr>
              <a:t>2</a:t>
            </a:r>
            <a:r>
              <a:rPr lang="cs-CZ" sz="5400" dirty="0">
                <a:solidFill>
                  <a:srgbClr val="0070C0"/>
                </a:solidFill>
              </a:rPr>
              <a:t> </a:t>
            </a:r>
            <a:r>
              <a:rPr lang="cs-CZ" sz="5400" dirty="0">
                <a:solidFill>
                  <a:schemeClr val="tx1"/>
                </a:solidFill>
              </a:rPr>
              <a:t>S</a:t>
            </a:r>
            <a:r>
              <a:rPr lang="cs-CZ" sz="5400" baseline="30000" dirty="0">
                <a:solidFill>
                  <a:srgbClr val="FF0000"/>
                </a:solidFill>
              </a:rPr>
              <a:t>-II</a:t>
            </a:r>
            <a:r>
              <a:rPr lang="cs-CZ" sz="5400" baseline="-25000" dirty="0">
                <a:solidFill>
                  <a:schemeClr val="tx1"/>
                </a:solidFill>
              </a:rPr>
              <a:t> 1</a:t>
            </a:r>
            <a:r>
              <a:rPr lang="cs-CZ" sz="5400" dirty="0">
                <a:solidFill>
                  <a:schemeClr val="tx1"/>
                </a:solidFill>
              </a:rPr>
              <a:t> 2*(</a:t>
            </a:r>
            <a:r>
              <a:rPr lang="cs-CZ" sz="5400" dirty="0">
                <a:solidFill>
                  <a:srgbClr val="0070C0"/>
                </a:solidFill>
              </a:rPr>
              <a:t>+I</a:t>
            </a:r>
            <a:r>
              <a:rPr lang="cs-CZ" sz="5400" dirty="0">
                <a:solidFill>
                  <a:schemeClr val="tx1"/>
                </a:solidFill>
              </a:rPr>
              <a:t>)+ 1*(</a:t>
            </a:r>
            <a:r>
              <a:rPr lang="cs-CZ" sz="5400" dirty="0">
                <a:solidFill>
                  <a:srgbClr val="FF0000"/>
                </a:solidFill>
              </a:rPr>
              <a:t>-II</a:t>
            </a:r>
            <a:r>
              <a:rPr lang="cs-CZ" sz="5400" dirty="0">
                <a:solidFill>
                  <a:schemeClr val="tx1"/>
                </a:solidFill>
              </a:rPr>
              <a:t>)=0</a:t>
            </a:r>
          </a:p>
          <a:p>
            <a:r>
              <a:rPr lang="cs-CZ" sz="5400" dirty="0">
                <a:solidFill>
                  <a:schemeClr val="tx1"/>
                </a:solidFill>
              </a:rPr>
              <a:t>N</a:t>
            </a:r>
            <a:r>
              <a:rPr lang="cs-CZ" sz="5400" baseline="-25000" dirty="0">
                <a:solidFill>
                  <a:schemeClr val="tx1"/>
                </a:solidFill>
              </a:rPr>
              <a:t>2</a:t>
            </a:r>
            <a:r>
              <a:rPr lang="cs-CZ" sz="5400" dirty="0">
                <a:solidFill>
                  <a:schemeClr val="tx1"/>
                </a:solidFill>
              </a:rPr>
              <a:t>S</a:t>
            </a:r>
            <a:r>
              <a:rPr lang="cs-CZ" sz="5400" baseline="-25000" dirty="0">
                <a:solidFill>
                  <a:schemeClr val="tx1"/>
                </a:solidFill>
              </a:rPr>
              <a:t> </a:t>
            </a:r>
            <a:r>
              <a:rPr lang="cs-CZ" sz="5400" dirty="0">
                <a:solidFill>
                  <a:schemeClr val="tx1"/>
                </a:solidFill>
              </a:rPr>
              <a:t>- jedničku nepíšeme</a:t>
            </a: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AC0A2EB7-46CE-435C-8B6D-41C41052EBAC}"/>
              </a:ext>
            </a:extLst>
          </p:cNvPr>
          <p:cNvCxnSpPr/>
          <p:nvPr/>
        </p:nvCxnSpPr>
        <p:spPr>
          <a:xfrm>
            <a:off x="2767852" y="3473544"/>
            <a:ext cx="1185111" cy="352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67150D49-5057-44D8-A04F-B1FB6480C514}"/>
              </a:ext>
            </a:extLst>
          </p:cNvPr>
          <p:cNvCxnSpPr/>
          <p:nvPr/>
        </p:nvCxnSpPr>
        <p:spPr>
          <a:xfrm flipH="1">
            <a:off x="2926180" y="3585912"/>
            <a:ext cx="820152" cy="252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643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1C306D-3464-4DBD-A0DD-3D2DDDB34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Skládání sulfidů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0B9293-20E6-4FCA-B57E-466EDE929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sulf</a:t>
            </a:r>
            <a:r>
              <a:rPr lang="cs-CZ" sz="3200" dirty="0">
                <a:solidFill>
                  <a:srgbClr val="FF0000"/>
                </a:solidFill>
              </a:rPr>
              <a:t>id</a:t>
            </a:r>
            <a:r>
              <a:rPr lang="cs-CZ" sz="3200" dirty="0"/>
              <a:t> vápe</a:t>
            </a:r>
            <a:r>
              <a:rPr lang="cs-CZ" sz="3200" dirty="0">
                <a:solidFill>
                  <a:srgbClr val="0070C0"/>
                </a:solidFill>
              </a:rPr>
              <a:t>natý</a:t>
            </a:r>
          </a:p>
          <a:p>
            <a:r>
              <a:rPr lang="cs-CZ" sz="5400" dirty="0">
                <a:solidFill>
                  <a:schemeClr val="tx1"/>
                </a:solidFill>
              </a:rPr>
              <a:t>Ca</a:t>
            </a:r>
            <a:r>
              <a:rPr lang="cs-CZ" sz="5400" baseline="30000" dirty="0">
                <a:solidFill>
                  <a:srgbClr val="0070C0"/>
                </a:solidFill>
              </a:rPr>
              <a:t>II</a:t>
            </a:r>
            <a:r>
              <a:rPr lang="cs-CZ" sz="5400" baseline="-25000" dirty="0">
                <a:solidFill>
                  <a:schemeClr val="tx1"/>
                </a:solidFill>
              </a:rPr>
              <a:t>2</a:t>
            </a:r>
            <a:r>
              <a:rPr lang="cs-CZ" sz="5400" dirty="0">
                <a:solidFill>
                  <a:srgbClr val="0070C0"/>
                </a:solidFill>
              </a:rPr>
              <a:t> </a:t>
            </a:r>
            <a:r>
              <a:rPr lang="cs-CZ" sz="5400" dirty="0">
                <a:solidFill>
                  <a:schemeClr val="tx1"/>
                </a:solidFill>
              </a:rPr>
              <a:t>S</a:t>
            </a:r>
            <a:r>
              <a:rPr lang="cs-CZ" sz="5400" baseline="30000" dirty="0">
                <a:solidFill>
                  <a:srgbClr val="FF0000"/>
                </a:solidFill>
              </a:rPr>
              <a:t>-II</a:t>
            </a:r>
            <a:r>
              <a:rPr lang="cs-CZ" sz="5400" baseline="-25000" dirty="0">
                <a:solidFill>
                  <a:schemeClr val="tx1"/>
                </a:solidFill>
              </a:rPr>
              <a:t> 2</a:t>
            </a:r>
            <a:r>
              <a:rPr lang="cs-CZ" sz="5400" dirty="0">
                <a:solidFill>
                  <a:schemeClr val="tx1"/>
                </a:solidFill>
              </a:rPr>
              <a:t> 2*(</a:t>
            </a:r>
            <a:r>
              <a:rPr lang="cs-CZ" sz="5400" dirty="0">
                <a:solidFill>
                  <a:srgbClr val="0070C0"/>
                </a:solidFill>
              </a:rPr>
              <a:t>+II</a:t>
            </a:r>
            <a:r>
              <a:rPr lang="cs-CZ" sz="5400" dirty="0">
                <a:solidFill>
                  <a:schemeClr val="tx1"/>
                </a:solidFill>
              </a:rPr>
              <a:t>)+ 2*(</a:t>
            </a:r>
            <a:r>
              <a:rPr lang="cs-CZ" sz="5400" dirty="0">
                <a:solidFill>
                  <a:srgbClr val="FF0000"/>
                </a:solidFill>
              </a:rPr>
              <a:t>-II</a:t>
            </a:r>
            <a:r>
              <a:rPr lang="cs-CZ" sz="5400" dirty="0">
                <a:solidFill>
                  <a:schemeClr val="tx1"/>
                </a:solidFill>
              </a:rPr>
              <a:t>)=0</a:t>
            </a:r>
          </a:p>
          <a:p>
            <a:r>
              <a:rPr lang="cs-CZ" sz="5400" dirty="0">
                <a:solidFill>
                  <a:schemeClr val="tx1"/>
                </a:solidFill>
              </a:rPr>
              <a:t>Pokud můžeme krátit, zkrátíme, zde 2</a:t>
            </a:r>
          </a:p>
          <a:p>
            <a:r>
              <a:rPr lang="cs-CZ" sz="5400" dirty="0">
                <a:solidFill>
                  <a:schemeClr val="tx1"/>
                </a:solidFill>
              </a:rPr>
              <a:t>Výsledek je </a:t>
            </a:r>
            <a:r>
              <a:rPr lang="cs-CZ" sz="5400" dirty="0" err="1">
                <a:solidFill>
                  <a:schemeClr val="tx1"/>
                </a:solidFill>
              </a:rPr>
              <a:t>CaS</a:t>
            </a:r>
            <a:r>
              <a:rPr lang="cs-CZ" sz="5400" baseline="-25000" dirty="0">
                <a:solidFill>
                  <a:schemeClr val="tx1"/>
                </a:solidFill>
              </a:rPr>
              <a:t> </a:t>
            </a:r>
            <a:endParaRPr lang="cs-CZ" sz="5400" dirty="0">
              <a:solidFill>
                <a:schemeClr val="tx1"/>
              </a:solidFill>
            </a:endParaRPr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AC0A2EB7-46CE-435C-8B6D-41C41052EBAC}"/>
              </a:ext>
            </a:extLst>
          </p:cNvPr>
          <p:cNvCxnSpPr/>
          <p:nvPr/>
        </p:nvCxnSpPr>
        <p:spPr>
          <a:xfrm>
            <a:off x="2767852" y="3473544"/>
            <a:ext cx="1185111" cy="3529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67150D49-5057-44D8-A04F-B1FB6480C514}"/>
              </a:ext>
            </a:extLst>
          </p:cNvPr>
          <p:cNvCxnSpPr/>
          <p:nvPr/>
        </p:nvCxnSpPr>
        <p:spPr>
          <a:xfrm flipH="1">
            <a:off x="2926180" y="3585912"/>
            <a:ext cx="820152" cy="252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252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06A18A-68B4-4451-AD42-DADA4A266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13DA77-509F-49BA-8E94-AEB8297DE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262626"/>
                </a:solidFill>
              </a:rPr>
              <a:t>Sulfid stříbřitý</a:t>
            </a:r>
            <a:endParaRPr lang="cs-CZ" dirty="0"/>
          </a:p>
          <a:p>
            <a:r>
              <a:rPr lang="cs-CZ" sz="5400" dirty="0">
                <a:solidFill>
                  <a:schemeClr val="tx1"/>
                </a:solidFill>
              </a:rPr>
              <a:t>Ag</a:t>
            </a:r>
            <a:r>
              <a:rPr lang="cs-CZ" sz="5400" baseline="30000" dirty="0">
                <a:solidFill>
                  <a:schemeClr val="tx1"/>
                </a:solidFill>
              </a:rPr>
              <a:t>III</a:t>
            </a:r>
            <a:r>
              <a:rPr lang="cs-CZ" sz="5400" baseline="-25000" dirty="0">
                <a:solidFill>
                  <a:schemeClr val="tx1"/>
                </a:solidFill>
              </a:rPr>
              <a:t>2</a:t>
            </a:r>
            <a:r>
              <a:rPr lang="cs-CZ" sz="5400" dirty="0">
                <a:solidFill>
                  <a:schemeClr val="tx1"/>
                </a:solidFill>
              </a:rPr>
              <a:t>S</a:t>
            </a:r>
            <a:r>
              <a:rPr lang="cs-CZ" sz="5400" baseline="30000" dirty="0">
                <a:solidFill>
                  <a:schemeClr val="tx1"/>
                </a:solidFill>
              </a:rPr>
              <a:t>-II</a:t>
            </a:r>
            <a:r>
              <a:rPr lang="cs-CZ" sz="5400" baseline="-25000" dirty="0">
                <a:solidFill>
                  <a:schemeClr val="tx1"/>
                </a:solidFill>
              </a:rPr>
              <a:t>3</a:t>
            </a:r>
          </a:p>
          <a:p>
            <a:r>
              <a:rPr lang="cs-CZ" sz="5400" dirty="0">
                <a:solidFill>
                  <a:schemeClr val="tx1"/>
                </a:solidFill>
                <a:ea typeface="+mn-lt"/>
                <a:cs typeface="+mn-lt"/>
              </a:rPr>
              <a:t>Ag</a:t>
            </a:r>
            <a:r>
              <a:rPr lang="cs-CZ" sz="5400" baseline="-25000" dirty="0">
                <a:solidFill>
                  <a:schemeClr val="tx1"/>
                </a:solidFill>
                <a:ea typeface="+mn-lt"/>
                <a:cs typeface="+mn-lt"/>
              </a:rPr>
              <a:t>2</a:t>
            </a:r>
            <a:r>
              <a:rPr lang="cs-CZ" sz="5400" dirty="0">
                <a:solidFill>
                  <a:schemeClr val="tx1"/>
                </a:solidFill>
                <a:ea typeface="+mn-lt"/>
                <a:cs typeface="+mn-lt"/>
              </a:rPr>
              <a:t>S</a:t>
            </a:r>
            <a:r>
              <a:rPr lang="cs-CZ" sz="5400" baseline="-25000" dirty="0">
                <a:solidFill>
                  <a:schemeClr val="tx1"/>
                </a:solidFill>
                <a:ea typeface="+mn-lt"/>
                <a:cs typeface="+mn-lt"/>
              </a:rPr>
              <a:t>3</a:t>
            </a:r>
          </a:p>
          <a:p>
            <a:endParaRPr lang="cs-CZ" sz="54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4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06A18A-68B4-4451-AD42-DADA4A266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13DA77-509F-49BA-8E94-AEB8297DE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200" dirty="0">
                <a:solidFill>
                  <a:srgbClr val="262626"/>
                </a:solidFill>
              </a:rPr>
              <a:t>Sulfid křemičitý</a:t>
            </a:r>
          </a:p>
          <a:p>
            <a:r>
              <a:rPr lang="cs-CZ" sz="5400" dirty="0">
                <a:solidFill>
                  <a:schemeClr val="tx1"/>
                </a:solidFill>
              </a:rPr>
              <a:t>Si</a:t>
            </a:r>
            <a:r>
              <a:rPr lang="cs-CZ" sz="5400" baseline="30000" dirty="0">
                <a:solidFill>
                  <a:schemeClr val="tx1"/>
                </a:solidFill>
              </a:rPr>
              <a:t>IV</a:t>
            </a:r>
            <a:r>
              <a:rPr lang="cs-CZ" sz="5400" dirty="0">
                <a:solidFill>
                  <a:schemeClr val="tx1"/>
                </a:solidFill>
              </a:rPr>
              <a:t>S</a:t>
            </a:r>
            <a:r>
              <a:rPr lang="cs-CZ" sz="5400" baseline="30000" dirty="0">
                <a:solidFill>
                  <a:schemeClr val="tx1"/>
                </a:solidFill>
              </a:rPr>
              <a:t>-II</a:t>
            </a:r>
            <a:r>
              <a:rPr lang="cs-CZ" sz="5400" baseline="-25000" dirty="0">
                <a:solidFill>
                  <a:schemeClr val="tx1"/>
                </a:solidFill>
              </a:rPr>
              <a:t>2 </a:t>
            </a:r>
            <a:r>
              <a:rPr lang="cs-CZ" sz="5400" dirty="0">
                <a:solidFill>
                  <a:schemeClr val="tx1"/>
                </a:solidFill>
              </a:rPr>
              <a:t>–</a:t>
            </a:r>
            <a:r>
              <a:rPr lang="cs-CZ" sz="5400" baseline="-25000" dirty="0">
                <a:solidFill>
                  <a:schemeClr val="tx1"/>
                </a:solidFill>
              </a:rPr>
              <a:t> </a:t>
            </a:r>
            <a:r>
              <a:rPr lang="cs-CZ" sz="5400" dirty="0">
                <a:solidFill>
                  <a:schemeClr val="tx1"/>
                </a:solidFill>
              </a:rPr>
              <a:t>4:2 – jde krátit 2</a:t>
            </a:r>
          </a:p>
          <a:p>
            <a:r>
              <a:rPr lang="cs-CZ" sz="5400" dirty="0">
                <a:solidFill>
                  <a:schemeClr val="tx1"/>
                </a:solidFill>
                <a:ea typeface="+mn-lt"/>
                <a:cs typeface="+mn-lt"/>
              </a:rPr>
              <a:t>Zapíšeme SiS</a:t>
            </a:r>
            <a:r>
              <a:rPr lang="cs-CZ" sz="5400" baseline="-25000" dirty="0">
                <a:solidFill>
                  <a:schemeClr val="tx1"/>
                </a:solidFill>
                <a:ea typeface="+mn-lt"/>
                <a:cs typeface="+mn-lt"/>
              </a:rPr>
              <a:t>2</a:t>
            </a:r>
          </a:p>
          <a:p>
            <a:endParaRPr lang="cs-CZ" sz="54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613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1D187-1219-4B9E-9659-1F3B8780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Al</a:t>
            </a:r>
            <a:r>
              <a:rPr lang="cs-CZ" baseline="-25000" dirty="0"/>
              <a:t>2</a:t>
            </a:r>
            <a:r>
              <a:rPr lang="cs-CZ" dirty="0"/>
              <a:t>S</a:t>
            </a:r>
            <a:r>
              <a:rPr lang="cs-CZ" baseline="-25000" dirty="0"/>
              <a:t>3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4142DD-D299-4ECA-801D-52A67C0DDA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Al - hliník</a:t>
            </a:r>
          </a:p>
          <a:p>
            <a:r>
              <a:rPr lang="cs-CZ" dirty="0">
                <a:ea typeface="+mn-lt"/>
                <a:cs typeface="+mn-lt"/>
              </a:rPr>
              <a:t>S – síra – sulfid</a:t>
            </a:r>
          </a:p>
          <a:p>
            <a:r>
              <a:rPr lang="cs-CZ" sz="3600" dirty="0"/>
              <a:t>Al</a:t>
            </a:r>
            <a:r>
              <a:rPr lang="cs-CZ" sz="3600" baseline="30000" dirty="0"/>
              <a:t>III</a:t>
            </a:r>
            <a:r>
              <a:rPr lang="cs-CZ" sz="3600" baseline="-25000" dirty="0"/>
              <a:t>2</a:t>
            </a:r>
            <a:r>
              <a:rPr lang="cs-CZ" sz="3600" dirty="0"/>
              <a:t>S</a:t>
            </a:r>
            <a:r>
              <a:rPr lang="cs-CZ" sz="3600" baseline="30000" dirty="0"/>
              <a:t>-II</a:t>
            </a:r>
            <a:r>
              <a:rPr lang="cs-CZ" sz="3600" baseline="-25000" dirty="0"/>
              <a:t>3</a:t>
            </a:r>
          </a:p>
          <a:p>
            <a:r>
              <a:rPr lang="cs-CZ" sz="3600" dirty="0"/>
              <a:t>-III – koncovka -</a:t>
            </a:r>
            <a:r>
              <a:rPr lang="cs-CZ" sz="3600" dirty="0" err="1"/>
              <a:t>itý</a:t>
            </a:r>
            <a:r>
              <a:rPr lang="cs-CZ" sz="3600" dirty="0"/>
              <a:t> </a:t>
            </a:r>
            <a:endParaRPr lang="cs-CZ" dirty="0"/>
          </a:p>
          <a:p>
            <a:r>
              <a:rPr lang="cs-CZ" sz="3600" dirty="0"/>
              <a:t>Sulfid hlinitý</a:t>
            </a:r>
            <a:endParaRPr lang="cs-CZ" dirty="0"/>
          </a:p>
        </p:txBody>
      </p:sp>
      <p:cxnSp>
        <p:nvCxnSpPr>
          <p:cNvPr id="4" name="Přímá spojnice se šipkou 3">
            <a:extLst>
              <a:ext uri="{FF2B5EF4-FFF2-40B4-BE49-F238E27FC236}">
                <a16:creationId xmlns:a16="http://schemas.microsoft.com/office/drawing/2014/main" id="{A244F954-5277-4F0D-AE77-4690FF757757}"/>
              </a:ext>
            </a:extLst>
          </p:cNvPr>
          <p:cNvCxnSpPr/>
          <p:nvPr/>
        </p:nvCxnSpPr>
        <p:spPr>
          <a:xfrm flipH="1" flipV="1">
            <a:off x="2452437" y="3816015"/>
            <a:ext cx="569494" cy="2787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DE235E28-28DC-4BC6-ACC1-338DF2481005}"/>
              </a:ext>
            </a:extLst>
          </p:cNvPr>
          <p:cNvCxnSpPr/>
          <p:nvPr/>
        </p:nvCxnSpPr>
        <p:spPr>
          <a:xfrm flipV="1">
            <a:off x="2092847" y="3817900"/>
            <a:ext cx="613611" cy="328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779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Širokoúhlá obrazovka</PresentationFormat>
  <Paragraphs>0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Organic</vt:lpstr>
      <vt:lpstr>Chemické názvosloví</vt:lpstr>
      <vt:lpstr>úvod</vt:lpstr>
      <vt:lpstr>Kladná oxidační čísla</vt:lpstr>
      <vt:lpstr>Sulfidy</vt:lpstr>
      <vt:lpstr>Skládání sulfidů</vt:lpstr>
      <vt:lpstr>Skládání sulfidů</vt:lpstr>
      <vt:lpstr>Prezentace aplikace PowerPoint</vt:lpstr>
      <vt:lpstr>Prezentace aplikace PowerPoint</vt:lpstr>
      <vt:lpstr>Al2S3</vt:lpstr>
      <vt:lpstr>PbS2</vt:lpstr>
      <vt:lpstr>Příklady na vyzkoušení</vt:lpstr>
      <vt:lpstr>řešení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/>
  <cp:revision>620</cp:revision>
  <dcterms:created xsi:type="dcterms:W3CDTF">2020-04-16T15:47:29Z</dcterms:created>
  <dcterms:modified xsi:type="dcterms:W3CDTF">2020-05-02T20:22:30Z</dcterms:modified>
</cp:coreProperties>
</file>