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81" r:id="rId3"/>
    <p:sldId id="274" r:id="rId4"/>
    <p:sldId id="282" r:id="rId5"/>
    <p:sldId id="283" r:id="rId6"/>
    <p:sldId id="273" r:id="rId7"/>
    <p:sldId id="284" r:id="rId8"/>
    <p:sldId id="279" r:id="rId9"/>
    <p:sldId id="285" r:id="rId10"/>
    <p:sldId id="275" r:id="rId11"/>
    <p:sldId id="286" r:id="rId12"/>
    <p:sldId id="287" r:id="rId13"/>
    <p:sldId id="276" r:id="rId14"/>
    <p:sldId id="288" r:id="rId15"/>
    <p:sldId id="289" r:id="rId16"/>
    <p:sldId id="277" r:id="rId17"/>
    <p:sldId id="290" r:id="rId18"/>
    <p:sldId id="291" r:id="rId19"/>
    <p:sldId id="278" r:id="rId20"/>
    <p:sldId id="292" r:id="rId21"/>
    <p:sldId id="293" r:id="rId22"/>
    <p:sldId id="294" r:id="rId23"/>
    <p:sldId id="280" r:id="rId24"/>
    <p:sldId id="295" r:id="rId25"/>
    <p:sldId id="296" r:id="rId26"/>
    <p:sldId id="258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1" autoAdjust="0"/>
    <p:restoredTop sz="94660"/>
  </p:normalViewPr>
  <p:slideViewPr>
    <p:cSldViewPr>
      <p:cViewPr varScale="1">
        <p:scale>
          <a:sx n="72" d="100"/>
          <a:sy n="72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A66D7-17A1-47A4-8451-9CBFA5B9E7FB}" type="datetimeFigureOut">
              <a:rPr lang="cs-CZ" smtClean="0"/>
              <a:pPr/>
              <a:t>25.5.2017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83F7E-6BB6-4B80-B959-8CBEC02C9B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6403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25.5.2017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office.microsoft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Severní Evropa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adm\AppData\Local\Microsoft\Windows\Temporary Internet Files\Content.IE5\G28A6B2K\MC90044039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21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Norsko (král.)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Hlavní město: </a:t>
            </a:r>
            <a:r>
              <a:rPr lang="cs-CZ" dirty="0" smtClean="0"/>
              <a:t>Oslo</a:t>
            </a:r>
            <a:endParaRPr lang="cs-CZ" dirty="0" smtClean="0"/>
          </a:p>
          <a:p>
            <a:r>
              <a:rPr lang="cs-CZ" dirty="0" smtClean="0"/>
              <a:t>Světová rybářská </a:t>
            </a:r>
            <a:r>
              <a:rPr lang="cs-CZ" dirty="0" smtClean="0"/>
              <a:t>velmoc</a:t>
            </a:r>
            <a:endParaRPr lang="cs-CZ" dirty="0" smtClean="0"/>
          </a:p>
          <a:p>
            <a:r>
              <a:rPr lang="cs-CZ" dirty="0" smtClean="0"/>
              <a:t>Významná těžba ropy a zemního plynu v Severním </a:t>
            </a:r>
            <a:r>
              <a:rPr lang="cs-CZ" dirty="0" smtClean="0"/>
              <a:t>moři</a:t>
            </a:r>
            <a:endParaRPr lang="cs-CZ" dirty="0" smtClean="0"/>
          </a:p>
          <a:p>
            <a:r>
              <a:rPr lang="cs-CZ" dirty="0" smtClean="0"/>
              <a:t>Hydroelektrárny- 1. ve výrobě el. </a:t>
            </a:r>
            <a:r>
              <a:rPr lang="cs-CZ" dirty="0" smtClean="0"/>
              <a:t>energie</a:t>
            </a:r>
            <a:endParaRPr lang="cs-CZ" dirty="0" smtClean="0"/>
          </a:p>
          <a:p>
            <a:r>
              <a:rPr lang="cs-CZ" dirty="0" smtClean="0"/>
              <a:t>Přístavy: Bergen, </a:t>
            </a:r>
            <a:r>
              <a:rPr lang="cs-CZ" dirty="0" err="1" smtClean="0"/>
              <a:t>Trondheim</a:t>
            </a:r>
            <a:r>
              <a:rPr lang="cs-CZ" dirty="0" smtClean="0"/>
              <a:t>, </a:t>
            </a:r>
            <a:r>
              <a:rPr lang="cs-CZ" dirty="0" err="1" smtClean="0"/>
              <a:t>Narvik</a:t>
            </a:r>
            <a:endParaRPr lang="cs-CZ" dirty="0" smtClean="0"/>
          </a:p>
          <a:p>
            <a:r>
              <a:rPr lang="cs-CZ" dirty="0" smtClean="0"/>
              <a:t>Chov sobů, rybolov a těžba dřeva</a:t>
            </a:r>
            <a:endParaRPr lang="cs-CZ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5983"/>
            <a:ext cx="1560430" cy="11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025254" y="1029916"/>
            <a:ext cx="4464496" cy="334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751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Výsledek obrázku pro norsk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21" y="500042"/>
            <a:ext cx="8904279" cy="5943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Výsledek obrázku pro norsk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647570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Švédsko (král.)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Hlavní město: Stockholm</a:t>
            </a:r>
          </a:p>
          <a:p>
            <a:r>
              <a:rPr lang="cs-CZ" dirty="0" smtClean="0"/>
              <a:t>Obyvatelstvo</a:t>
            </a:r>
          </a:p>
          <a:p>
            <a:pPr lvl="1"/>
            <a:r>
              <a:rPr lang="cs-CZ" dirty="0" smtClean="0"/>
              <a:t>největší počet obyvatel v regionu</a:t>
            </a:r>
          </a:p>
          <a:p>
            <a:pPr lvl="1"/>
            <a:r>
              <a:rPr lang="cs-CZ" dirty="0" smtClean="0"/>
              <a:t>žijí převážně na jihu území</a:t>
            </a:r>
          </a:p>
          <a:p>
            <a:r>
              <a:rPr lang="cs-CZ" dirty="0" smtClean="0"/>
              <a:t>Největší rozloha, značná část pokryta tajgou</a:t>
            </a:r>
          </a:p>
          <a:p>
            <a:r>
              <a:rPr lang="cs-CZ" dirty="0" smtClean="0"/>
              <a:t>Zemědělství</a:t>
            </a:r>
          </a:p>
          <a:p>
            <a:pPr lvl="1"/>
            <a:r>
              <a:rPr lang="cs-CZ" dirty="0" smtClean="0"/>
              <a:t>rybolov</a:t>
            </a:r>
          </a:p>
          <a:p>
            <a:r>
              <a:rPr lang="cs-CZ" dirty="0" smtClean="0"/>
              <a:t>Průmysl zaměřen na výrobu kvalitních ocelí, automobilní průmysl</a:t>
            </a:r>
          </a:p>
          <a:p>
            <a:r>
              <a:rPr lang="cs-CZ" dirty="0" smtClean="0"/>
              <a:t>Přístavy: Göteborg, </a:t>
            </a:r>
            <a:r>
              <a:rPr lang="cs-CZ" dirty="0" smtClean="0"/>
              <a:t>Malmö</a:t>
            </a:r>
          </a:p>
          <a:p>
            <a:r>
              <a:rPr lang="cs-CZ" dirty="0" smtClean="0"/>
              <a:t>Lesy – dřevozpracující průmysl</a:t>
            </a:r>
            <a:endParaRPr lang="cs-CZ" dirty="0" smtClean="0"/>
          </a:p>
        </p:txBody>
      </p:sp>
      <p:pic>
        <p:nvPicPr>
          <p:cNvPr id="4" name="Picture 2" descr="Soubor:Flag of Swede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7"/>
            <a:ext cx="1800200" cy="112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285860"/>
            <a:ext cx="5238259" cy="326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dm\AppData\Local\Microsoft\Windows\Temporary Internet Files\Content.IE5\G28A6B2K\MC90044039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34" y="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0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bb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2" y="922419"/>
            <a:ext cx="8715436" cy="5773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Výsledek obrázku pro švédsko příro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678"/>
            <a:ext cx="8643998" cy="648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Finsko (</a:t>
            </a:r>
            <a:r>
              <a:rPr lang="cs-CZ" dirty="0" err="1" smtClean="0"/>
              <a:t>rep</a:t>
            </a:r>
            <a:r>
              <a:rPr lang="cs-CZ" dirty="0" smtClean="0"/>
              <a:t>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Hlavní město: Helsinky</a:t>
            </a:r>
          </a:p>
          <a:p>
            <a:endParaRPr lang="cs-CZ" dirty="0" smtClean="0"/>
          </a:p>
          <a:p>
            <a:r>
              <a:rPr lang="cs-CZ" dirty="0" smtClean="0"/>
              <a:t>Země tisíců jezer, značnou část rozlohy pokrývají lesy</a:t>
            </a:r>
          </a:p>
          <a:p>
            <a:endParaRPr lang="cs-CZ" dirty="0" smtClean="0"/>
          </a:p>
          <a:p>
            <a:r>
              <a:rPr lang="cs-CZ" dirty="0" smtClean="0"/>
              <a:t>Jeden z největších vývozců výrobků ze dřeva</a:t>
            </a:r>
          </a:p>
          <a:p>
            <a:pPr lvl="1"/>
            <a:r>
              <a:rPr lang="cs-CZ" dirty="0" smtClean="0"/>
              <a:t>výroba strojů pro dřevozpracující průmysl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Telekomunikační technika (Nokia)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176706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285860"/>
            <a:ext cx="4602088" cy="345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dm\AppData\Local\Microsoft\Windows\Temporary Internet Files\Content.IE5\G28A6B2K\MC90044039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34" y="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583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9154" name="AutoShape 2" descr="Výsledek obrázku pro co je typické pro fins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9156" name="AutoShape 4" descr="Výsledek obrázku pro co je typické pro fins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9158" name="Picture 6" descr="http://literarnisvet.cz/wp-content/uploads/2014/04/saun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785794"/>
            <a:ext cx="8696279" cy="5772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Výsledek obrázku pro co je typické pro finsk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9832"/>
            <a:ext cx="8715436" cy="6514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Dánsko (král.)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Hlavní město: </a:t>
            </a:r>
            <a:r>
              <a:rPr lang="cs-CZ" dirty="0" smtClean="0"/>
              <a:t>Kodaň</a:t>
            </a:r>
          </a:p>
          <a:p>
            <a:r>
              <a:rPr lang="cs-CZ" dirty="0" err="1" smtClean="0"/>
              <a:t>Automomní</a:t>
            </a:r>
            <a:r>
              <a:rPr lang="cs-CZ" dirty="0" smtClean="0"/>
              <a:t> oblasti – </a:t>
            </a:r>
            <a:r>
              <a:rPr lang="cs-CZ" dirty="0" err="1" smtClean="0"/>
              <a:t>Faerské</a:t>
            </a:r>
            <a:r>
              <a:rPr lang="cs-CZ" dirty="0" smtClean="0"/>
              <a:t> ostrovy, </a:t>
            </a:r>
            <a:r>
              <a:rPr lang="cs-CZ" dirty="0" err="1" smtClean="0"/>
              <a:t>Gronsko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Ropa a zemní plyn</a:t>
            </a:r>
          </a:p>
          <a:p>
            <a:r>
              <a:rPr lang="cs-CZ" dirty="0" smtClean="0"/>
              <a:t>Leží </a:t>
            </a:r>
            <a:r>
              <a:rPr lang="cs-CZ" dirty="0" smtClean="0"/>
              <a:t>v úrodných nížinách Jutského poloostrova a přilehlých ostrovech</a:t>
            </a:r>
          </a:p>
          <a:p>
            <a:pPr lvl="1"/>
            <a:r>
              <a:rPr lang="cs-CZ" dirty="0" smtClean="0"/>
              <a:t>obděláváno více než 60% rozlohy </a:t>
            </a:r>
            <a:r>
              <a:rPr lang="cs-CZ" dirty="0" smtClean="0"/>
              <a:t>země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1512168" cy="90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500174"/>
            <a:ext cx="335089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dm\AppData\Local\Microsoft\Windows\Temporary Internet Files\Content.IE5\G28A6B2K\MC90044039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34" y="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795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           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b="1" dirty="0" smtClean="0"/>
          </a:p>
          <a:p>
            <a:r>
              <a:rPr lang="cs-CZ" b="1" dirty="0" smtClean="0"/>
              <a:t>Země </a:t>
            </a:r>
            <a:r>
              <a:rPr lang="cs-CZ" b="1" dirty="0" smtClean="0"/>
              <a:t>V</a:t>
            </a:r>
            <a:r>
              <a:rPr lang="cs-CZ" b="1" dirty="0" smtClean="0"/>
              <a:t>ikingů</a:t>
            </a:r>
            <a:endParaRPr lang="cs-CZ" b="1" dirty="0" smtClean="0"/>
          </a:p>
          <a:p>
            <a:pPr lvl="1"/>
            <a:r>
              <a:rPr lang="cs-CZ" dirty="0" smtClean="0"/>
              <a:t>skandinávští mořeplavci 8.-11. století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viking</a:t>
            </a:r>
            <a:r>
              <a:rPr lang="cs-CZ" dirty="0" smtClean="0"/>
              <a:t>“- loupeživá výprava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Picture 2" descr="C:\Users\adm\AppData\Local\Microsoft\Windows\Temporary Internet Files\Content.IE5\G28A6B2K\MC90044039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42852"/>
            <a:ext cx="3857616" cy="2164552"/>
          </a:xfrm>
          <a:prstGeom prst="rect">
            <a:avLst/>
          </a:prstGeom>
          <a:noFill/>
        </p:spPr>
      </p:pic>
      <p:pic>
        <p:nvPicPr>
          <p:cNvPr id="1028" name="Picture 4" descr="Výsledek obrázku pro země vikingů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786190"/>
            <a:ext cx="4762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8670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unisize-img_28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7"/>
            <a:ext cx="8715436" cy="653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Výsledek obrázku pro dánsko malá mořská ví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28093"/>
            <a:ext cx="8715436" cy="5896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Most přes Öres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81018"/>
            <a:ext cx="857256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Island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Hlavní město: Reykjavík</a:t>
            </a:r>
          </a:p>
          <a:p>
            <a:endParaRPr lang="cs-CZ" dirty="0"/>
          </a:p>
          <a:p>
            <a:r>
              <a:rPr lang="cs-CZ" dirty="0" smtClean="0"/>
              <a:t>Nejstarší parlament na světě-ALTHING</a:t>
            </a:r>
          </a:p>
          <a:p>
            <a:endParaRPr lang="cs-CZ" dirty="0"/>
          </a:p>
          <a:p>
            <a:r>
              <a:rPr lang="cs-CZ" dirty="0" smtClean="0"/>
              <a:t>Ostrov „ohně a ledu“</a:t>
            </a:r>
          </a:p>
          <a:p>
            <a:r>
              <a:rPr lang="cs-CZ" altLang="cs-CZ" dirty="0" smtClean="0"/>
              <a:t>Geotermální </a:t>
            </a:r>
            <a:r>
              <a:rPr lang="cs-CZ" altLang="cs-CZ" dirty="0" smtClean="0"/>
              <a:t>energie (vytápění a ohřev vody)</a:t>
            </a:r>
            <a:endParaRPr lang="cs-CZ" dirty="0"/>
          </a:p>
          <a:p>
            <a:r>
              <a:rPr lang="cs-CZ" dirty="0" smtClean="0"/>
              <a:t>Hlavní ekonomické odvětví je rybolov</a:t>
            </a:r>
          </a:p>
          <a:p>
            <a:pPr lvl="1"/>
            <a:r>
              <a:rPr lang="cs-CZ" dirty="0" smtClean="0"/>
              <a:t>70% </a:t>
            </a:r>
            <a:r>
              <a:rPr lang="cs-CZ" dirty="0" smtClean="0"/>
              <a:t>exportu</a:t>
            </a:r>
          </a:p>
          <a:p>
            <a:pPr lvl="1">
              <a:buNone/>
            </a:pP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201622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57166"/>
            <a:ext cx="33337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117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4274" name="Picture 2" descr="Výsledek obrázku pro is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7256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5298" name="Picture 2" descr="Výsledek obrázku pro is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48205" cy="4776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166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2900" dirty="0">
              <a:hlinkClick r:id="rId2"/>
            </a:endParaRPr>
          </a:p>
          <a:p>
            <a:r>
              <a:rPr lang="cs-CZ" sz="5600" dirty="0"/>
              <a:t>Použité kliparty: http://ofice.microsoft.com</a:t>
            </a:r>
          </a:p>
          <a:p>
            <a:r>
              <a:rPr lang="cs-CZ" sz="5600" dirty="0" smtClean="0"/>
              <a:t>JEŘÁBEK</a:t>
            </a:r>
            <a:r>
              <a:rPr lang="cs-CZ" sz="5600" dirty="0"/>
              <a:t>, Milan; ANDĚL, Jiří; PEŠTOVÁ, Jana a kol. zeměpis 8, učebnice pro základní školy a gymnázia. Plzeň: Fraus, 2006, ISBN 80-7238-486-4</a:t>
            </a:r>
            <a:r>
              <a:rPr lang="cs-CZ" sz="5600" dirty="0" smtClean="0"/>
              <a:t>.</a:t>
            </a:r>
          </a:p>
          <a:p>
            <a:r>
              <a:rPr lang="cs-CZ" sz="5600" dirty="0"/>
              <a:t>DEMEK, Jaromír; MALIŠ, Ivan. Zeměpis pro 6.a 7. ročník základní školy. Praha: SPN, 2000, ISBN 80-7235-003-X.</a:t>
            </a:r>
          </a:p>
          <a:p>
            <a:r>
              <a:rPr lang="cs-CZ" sz="5900" dirty="0" smtClean="0"/>
              <a:t>Obrázky</a:t>
            </a:r>
            <a:r>
              <a:rPr lang="cs-CZ" sz="5900" dirty="0"/>
              <a:t>:</a:t>
            </a:r>
          </a:p>
          <a:p>
            <a:r>
              <a:rPr lang="en-US" sz="5600" dirty="0"/>
              <a:t>SAN JOSE (MAP), J.BUDISSIN (JULIAN NITZSCHE). </a:t>
            </a:r>
            <a:r>
              <a:rPr lang="en-US" sz="5600" dirty="0" err="1"/>
              <a:t>wikipedia</a:t>
            </a:r>
            <a:r>
              <a:rPr lang="en-US" sz="5600" dirty="0"/>
              <a:t> [online]. [cit. 5.5.2013]. </a:t>
            </a:r>
            <a:r>
              <a:rPr lang="en-US" sz="5600" dirty="0" err="1"/>
              <a:t>Dostupný</a:t>
            </a:r>
            <a:r>
              <a:rPr lang="en-US" sz="5600" dirty="0"/>
              <a:t> </a:t>
            </a:r>
            <a:r>
              <a:rPr lang="en-US" sz="5600" dirty="0" err="1"/>
              <a:t>na</a:t>
            </a:r>
            <a:r>
              <a:rPr lang="en-US" sz="5600" dirty="0"/>
              <a:t> WWW: http://</a:t>
            </a:r>
            <a:r>
              <a:rPr lang="en-US" sz="5600" dirty="0" smtClean="0"/>
              <a:t>cs.wikipedia.org/wiki/Soubor:Europe_countries_map_cs.png</a:t>
            </a:r>
            <a:endParaRPr lang="cs-CZ" sz="5600" dirty="0" smtClean="0"/>
          </a:p>
          <a:p>
            <a:r>
              <a:rPr lang="cs-CZ" sz="5600" dirty="0"/>
              <a:t>NEZJIŠTĚN. </a:t>
            </a:r>
            <a:r>
              <a:rPr lang="cs-CZ" sz="5600" dirty="0" err="1"/>
              <a:t>wikipedia</a:t>
            </a:r>
            <a:r>
              <a:rPr lang="cs-CZ" sz="5600" dirty="0"/>
              <a:t> [online]. [cit. 11.5.2013]. Dostupný na WWW: http://</a:t>
            </a:r>
            <a:r>
              <a:rPr lang="cs-CZ" sz="5600" dirty="0" smtClean="0"/>
              <a:t>commons.wikimedia.org/wiki/File:Arctic_circle.svg</a:t>
            </a:r>
          </a:p>
          <a:p>
            <a:r>
              <a:rPr lang="cs-CZ" sz="5600" dirty="0"/>
              <a:t>HESSE1309. </a:t>
            </a:r>
            <a:r>
              <a:rPr lang="cs-CZ" sz="5600" dirty="0" err="1"/>
              <a:t>wikipedia</a:t>
            </a:r>
            <a:r>
              <a:rPr lang="cs-CZ" sz="5600" dirty="0"/>
              <a:t> [online]. [cit. 11.5.2013]. Dostupný na WWW: http://</a:t>
            </a:r>
            <a:r>
              <a:rPr lang="cs-CZ" sz="5600" dirty="0" smtClean="0"/>
              <a:t>cs.wikipedia.org/wiki/Soubor:Troll1.JPG</a:t>
            </a:r>
          </a:p>
          <a:p>
            <a:r>
              <a:rPr lang="cs-CZ" sz="5600" dirty="0"/>
              <a:t>JON HARALD SØBY AND OTHERS. </a:t>
            </a:r>
            <a:r>
              <a:rPr lang="cs-CZ" sz="5600" dirty="0" err="1"/>
              <a:t>wikipedia</a:t>
            </a:r>
            <a:r>
              <a:rPr lang="cs-CZ" sz="5600" dirty="0"/>
              <a:t> [online]. [cit. 11.5.2013]. Dostupný na WWW: http://</a:t>
            </a:r>
            <a:r>
              <a:rPr lang="cs-CZ" sz="5600" dirty="0" smtClean="0"/>
              <a:t>cs.wikipedia.org/wiki/Soubor:Flag_of_Sweden.svg</a:t>
            </a:r>
          </a:p>
          <a:p>
            <a:r>
              <a:rPr lang="cs-CZ" sz="5600" dirty="0"/>
              <a:t>LUFTFAHRRAD. </a:t>
            </a:r>
            <a:r>
              <a:rPr lang="cs-CZ" sz="5600" dirty="0" err="1"/>
              <a:t>wikipedia</a:t>
            </a:r>
            <a:r>
              <a:rPr lang="cs-CZ" sz="5600" dirty="0"/>
              <a:t> [online]. [cit. 11.5.2013]. Dostupný na WWW: http://</a:t>
            </a:r>
            <a:r>
              <a:rPr lang="cs-CZ" sz="5600" dirty="0" smtClean="0"/>
              <a:t>cs.wikipedia.org/wiki/Soubor:Volvo_XC90_front.JPG</a:t>
            </a:r>
          </a:p>
          <a:p>
            <a:r>
              <a:rPr lang="cs-CZ" sz="5600" dirty="0"/>
              <a:t>DRAWN BY USER:SKOPP. </a:t>
            </a:r>
            <a:r>
              <a:rPr lang="cs-CZ" sz="5600" dirty="0" err="1"/>
              <a:t>wikipedia</a:t>
            </a:r>
            <a:r>
              <a:rPr lang="cs-CZ" sz="5600" dirty="0"/>
              <a:t> [online]. [cit. 11.5.2013]. Dostupný na WWW: http://</a:t>
            </a:r>
            <a:r>
              <a:rPr lang="cs-CZ" sz="5600" dirty="0" smtClean="0"/>
              <a:t>cs.wikipedia.org/wiki/Soubor:Flag_of_Finland.svg</a:t>
            </a:r>
          </a:p>
          <a:p>
            <a:r>
              <a:rPr lang="cs-CZ" sz="5600" dirty="0"/>
              <a:t>UPLOADED BY SM. </a:t>
            </a:r>
            <a:r>
              <a:rPr lang="cs-CZ" sz="5600" dirty="0" err="1"/>
              <a:t>wikipedia</a:t>
            </a:r>
            <a:r>
              <a:rPr lang="cs-CZ" sz="5600" dirty="0"/>
              <a:t> [online]. [cit. 11.5.2013]. Dostupný na WWW: http://</a:t>
            </a:r>
            <a:r>
              <a:rPr lang="cs-CZ" sz="5600" dirty="0" smtClean="0"/>
              <a:t>cs.wikipedia.org/wiki/Soubor:Smoke_sauna.JPG</a:t>
            </a:r>
          </a:p>
          <a:p>
            <a:r>
              <a:rPr lang="cs-CZ" sz="5600" dirty="0"/>
              <a:t>MADDEN. </a:t>
            </a:r>
            <a:r>
              <a:rPr lang="cs-CZ" sz="5600" dirty="0" err="1"/>
              <a:t>wikipedia</a:t>
            </a:r>
            <a:r>
              <a:rPr lang="cs-CZ" sz="5600" dirty="0"/>
              <a:t> [online]. [cit. 11.5.2013]. Dostupný na WWW: http://</a:t>
            </a:r>
            <a:r>
              <a:rPr lang="cs-CZ" sz="5600" dirty="0" smtClean="0"/>
              <a:t>cs.wikipedia.org/wiki/Soubor:Flag_of_Denmark.svg</a:t>
            </a:r>
          </a:p>
          <a:p>
            <a:r>
              <a:rPr lang="cs-CZ" sz="5600" dirty="0"/>
              <a:t>PASTORIUS. </a:t>
            </a:r>
            <a:r>
              <a:rPr lang="cs-CZ" sz="5600" dirty="0" err="1"/>
              <a:t>wikipedia</a:t>
            </a:r>
            <a:r>
              <a:rPr lang="cs-CZ" sz="5600" dirty="0"/>
              <a:t> [online]. [cit. 11.5.2013]. Dostupný na WWW: http://</a:t>
            </a:r>
            <a:r>
              <a:rPr lang="cs-CZ" sz="5600" dirty="0" smtClean="0"/>
              <a:t>cs.wikipedia.org/wiki/Soubor:Lego.jpg</a:t>
            </a:r>
          </a:p>
          <a:p>
            <a:r>
              <a:rPr lang="cs-CZ" sz="5600" dirty="0"/>
              <a:t>ÆVAR ARNFJÖRÐ BJARMASON, ZSCOUT370. </a:t>
            </a:r>
            <a:r>
              <a:rPr lang="cs-CZ" sz="5600" dirty="0" err="1"/>
              <a:t>wikipedia</a:t>
            </a:r>
            <a:r>
              <a:rPr lang="cs-CZ" sz="5600" dirty="0"/>
              <a:t> [online]. [cit. 11.5.2013]. Dostupný na WWW: http://</a:t>
            </a:r>
            <a:r>
              <a:rPr lang="cs-CZ" sz="5600" dirty="0" smtClean="0"/>
              <a:t>cs.wikipedia.org/wiki/Soubor:Flag_of_Iceland.svg</a:t>
            </a:r>
          </a:p>
          <a:p>
            <a:r>
              <a:rPr lang="en-US" sz="5600" dirty="0"/>
              <a:t>W.G. COLLINGWOOD 19TH CENTURY. </a:t>
            </a:r>
            <a:r>
              <a:rPr lang="en-US" sz="5600" dirty="0" err="1"/>
              <a:t>wikipedia</a:t>
            </a:r>
            <a:r>
              <a:rPr lang="en-US" sz="5600" dirty="0"/>
              <a:t> [online]. [cit. 11.5.2013]. </a:t>
            </a:r>
            <a:r>
              <a:rPr lang="en-US" sz="5600" dirty="0" err="1"/>
              <a:t>Dostupný</a:t>
            </a:r>
            <a:r>
              <a:rPr lang="en-US" sz="5600" dirty="0"/>
              <a:t> </a:t>
            </a:r>
            <a:r>
              <a:rPr lang="en-US" sz="5600" dirty="0" err="1"/>
              <a:t>na</a:t>
            </a:r>
            <a:r>
              <a:rPr lang="en-US" sz="5600" dirty="0"/>
              <a:t> WWW: http://cs.wikipedia.org/wiki/Soubor:Law_speaker.jpg</a:t>
            </a:r>
            <a:endParaRPr lang="cs-CZ" sz="5600" dirty="0"/>
          </a:p>
        </p:txBody>
      </p:sp>
    </p:spTree>
    <p:extLst>
      <p:ext uri="{BB962C8B-B14F-4D97-AF65-F5344CB8AC3E}">
        <p14:creationId xmlns:p14="http://schemas.microsoft.com/office/powerpoint/2010/main" xmlns="" val="29591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Přírodní podmínky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09600" indent="-609600">
              <a:lnSpc>
                <a:spcPct val="90000"/>
              </a:lnSpc>
            </a:pPr>
            <a:r>
              <a:rPr lang="cs-CZ" altLang="cs-CZ" sz="2900" dirty="0" smtClean="0"/>
              <a:t>přímořské podnebí na rozhraní mírného a subarktického pásu (ovlivněn Golfským proudem)</a:t>
            </a:r>
          </a:p>
          <a:p>
            <a:pPr marL="609600" indent="-609600">
              <a:lnSpc>
                <a:spcPct val="90000"/>
              </a:lnSpc>
            </a:pPr>
            <a:r>
              <a:rPr lang="cs-CZ" altLang="cs-CZ" sz="2900" b="1" dirty="0" smtClean="0"/>
              <a:t>lesy</a:t>
            </a:r>
            <a:r>
              <a:rPr lang="cs-CZ" altLang="cs-CZ" sz="2900" dirty="0" smtClean="0"/>
              <a:t> </a:t>
            </a:r>
            <a:r>
              <a:rPr lang="cs-CZ" altLang="cs-CZ" sz="2900" dirty="0" smtClean="0"/>
              <a:t>(smíšené, jehličnaté – tajga) = zachovaná příroda</a:t>
            </a:r>
          </a:p>
          <a:p>
            <a:pPr marL="609600" indent="-609600">
              <a:lnSpc>
                <a:spcPct val="90000"/>
              </a:lnSpc>
            </a:pPr>
            <a:r>
              <a:rPr lang="cs-CZ" altLang="cs-CZ" sz="2900" b="1" dirty="0" smtClean="0"/>
              <a:t>krátké </a:t>
            </a:r>
            <a:r>
              <a:rPr lang="cs-CZ" altLang="cs-CZ" sz="2900" b="1" dirty="0" smtClean="0"/>
              <a:t>a prudké řeky </a:t>
            </a:r>
            <a:r>
              <a:rPr lang="cs-CZ" altLang="cs-CZ" sz="2900" dirty="0" smtClean="0"/>
              <a:t>(vodní elektrárny)</a:t>
            </a:r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b="1" dirty="0" smtClean="0"/>
              <a:t>Povrch poznamenán činností pevninských ledovců</a:t>
            </a:r>
            <a:endParaRPr lang="cs-CZ" dirty="0" smtClean="0"/>
          </a:p>
          <a:p>
            <a:pPr lvl="1"/>
            <a:r>
              <a:rPr lang="cs-CZ" dirty="0" smtClean="0"/>
              <a:t>hluboká ledovcová </a:t>
            </a:r>
            <a:r>
              <a:rPr lang="cs-CZ" dirty="0" smtClean="0"/>
              <a:t>údolí, fjordy</a:t>
            </a:r>
            <a:endParaRPr lang="cs-CZ" dirty="0" smtClean="0"/>
          </a:p>
          <a:p>
            <a:pPr lvl="1"/>
            <a:r>
              <a:rPr lang="cs-CZ" dirty="0" smtClean="0"/>
              <a:t>jezera a rozlehlé bažiny (Finsko, Švédsko)</a:t>
            </a:r>
          </a:p>
          <a:p>
            <a:pPr marL="457200" lvl="1" indent="0">
              <a:buNone/>
            </a:pPr>
            <a:endParaRPr lang="cs-CZ" dirty="0" smtClean="0"/>
          </a:p>
          <a:p>
            <a:endParaRPr lang="cs-CZ" b="1" dirty="0" smtClean="0"/>
          </a:p>
          <a:p>
            <a:endParaRPr lang="cs-CZ" dirty="0" smtClean="0"/>
          </a:p>
          <a:p>
            <a:r>
              <a:rPr lang="cs-CZ" b="1" dirty="0" smtClean="0"/>
              <a:t>Většina obyvatel Severní Evropy patří ke Germánským národům</a:t>
            </a:r>
          </a:p>
          <a:p>
            <a:pPr lvl="1"/>
            <a:r>
              <a:rPr lang="cs-CZ" b="1" dirty="0" smtClean="0"/>
              <a:t>nízká hustota zalidnění</a:t>
            </a:r>
          </a:p>
          <a:p>
            <a:endParaRPr lang="cs-CZ" b="1" dirty="0"/>
          </a:p>
          <a:p>
            <a:r>
              <a:rPr lang="cs-CZ" b="1" dirty="0" smtClean="0"/>
              <a:t>Vysoká hospodářská úroveň (ropa, zemědělství, rybolov)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Picture 2" descr="C:\Users\adm\AppData\Local\Microsoft\Windows\Temporary Internet Files\Content.IE5\G28A6B2K\MC90044039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670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Socioekonomické podmínky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cs-CZ" altLang="cs-CZ" dirty="0" smtClean="0"/>
              <a:t>- přímořské státy – důležitá námořní doprava, rybolov</a:t>
            </a:r>
          </a:p>
          <a:p>
            <a:pPr marL="609600" indent="-609600">
              <a:lnSpc>
                <a:spcPct val="90000"/>
              </a:lnSpc>
              <a:buFontTx/>
              <a:buChar char="-"/>
            </a:pPr>
            <a:r>
              <a:rPr lang="cs-CZ" altLang="cs-CZ" dirty="0" smtClean="0"/>
              <a:t>vysoká </a:t>
            </a:r>
            <a:r>
              <a:rPr lang="cs-CZ" altLang="cs-CZ" dirty="0" smtClean="0"/>
              <a:t>životní </a:t>
            </a:r>
            <a:r>
              <a:rPr lang="cs-CZ" altLang="cs-CZ" dirty="0" smtClean="0"/>
              <a:t>úroveň, vysoké daně</a:t>
            </a:r>
          </a:p>
          <a:p>
            <a:pPr marL="609600" indent="-609600">
              <a:lnSpc>
                <a:spcPct val="90000"/>
              </a:lnSpc>
              <a:buFontTx/>
              <a:buChar char="-"/>
            </a:pPr>
            <a:r>
              <a:rPr lang="cs-CZ" b="1" dirty="0" smtClean="0"/>
              <a:t>Vysoká hospodářská úroveň (ropa, zemědělství, rybolov</a:t>
            </a:r>
            <a:r>
              <a:rPr lang="cs-CZ" b="1" dirty="0" smtClean="0"/>
              <a:t>)</a:t>
            </a:r>
            <a:endParaRPr lang="cs-CZ" altLang="cs-CZ" dirty="0" smtClean="0"/>
          </a:p>
          <a:p>
            <a:pPr marL="609600" indent="-609600">
              <a:lnSpc>
                <a:spcPct val="90000"/>
              </a:lnSpc>
              <a:buNone/>
            </a:pPr>
            <a:r>
              <a:rPr lang="cs-CZ" altLang="cs-CZ" dirty="0" smtClean="0"/>
              <a:t>- náročné stavby v dopravní síti (mosty, tunely)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cs-CZ" altLang="cs-CZ" dirty="0" smtClean="0"/>
              <a:t>- nízká hustota zalidnění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cs-CZ" altLang="cs-CZ" dirty="0" smtClean="0"/>
              <a:t>- germánské národy (Finsko – ugrofinské)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cs-CZ" altLang="cs-CZ" dirty="0" smtClean="0"/>
              <a:t>- rostoucí význam </a:t>
            </a:r>
            <a:r>
              <a:rPr lang="cs-CZ" altLang="cs-CZ" dirty="0" smtClean="0"/>
              <a:t>CR – nedotčená příroda</a:t>
            </a:r>
            <a:endParaRPr lang="cs-CZ" altLang="cs-CZ" dirty="0" smtClean="0"/>
          </a:p>
          <a:p>
            <a:endParaRPr lang="cs-CZ" dirty="0"/>
          </a:p>
        </p:txBody>
      </p:sp>
      <p:pic>
        <p:nvPicPr>
          <p:cNvPr id="4" name="Picture 2" descr="C:\Users\adm\AppData\Local\Microsoft\Windows\Temporary Internet Files\Content.IE5\G28A6B2K\MC90044039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cs-CZ" dirty="0" smtClean="0"/>
              <a:t>Bytost severské mytologie, bývá zobrazován jako trpaslík nebo jako obr. Typický suvenýr z těchto zemí</a:t>
            </a:r>
            <a:endParaRPr lang="cs-CZ" dirty="0"/>
          </a:p>
        </p:txBody>
      </p:sp>
      <p:pic>
        <p:nvPicPr>
          <p:cNvPr id="5" name="Picture 2" descr="C:\Users\adm\AppData\Local\Microsoft\Windows\Temporary Internet Files\Content.IE5\G28A6B2K\MC90044039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86" name="Picture 2" descr="Související obráz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357430"/>
            <a:ext cx="4605354" cy="4234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Státy Severní Evropy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800" b="1" dirty="0" smtClean="0">
                <a:solidFill>
                  <a:srgbClr val="FF0000"/>
                </a:solidFill>
              </a:rPr>
              <a:t>Island</a:t>
            </a:r>
          </a:p>
          <a:p>
            <a:endParaRPr lang="cs-CZ" sz="3800" b="1" dirty="0" smtClean="0">
              <a:solidFill>
                <a:srgbClr val="FF0000"/>
              </a:solidFill>
            </a:endParaRPr>
          </a:p>
          <a:p>
            <a:r>
              <a:rPr lang="cs-CZ" sz="3800" b="1" dirty="0" smtClean="0">
                <a:solidFill>
                  <a:srgbClr val="FF0000"/>
                </a:solidFill>
              </a:rPr>
              <a:t>Norsko</a:t>
            </a:r>
          </a:p>
          <a:p>
            <a:endParaRPr lang="cs-CZ" sz="3800" b="1" dirty="0" smtClean="0">
              <a:solidFill>
                <a:srgbClr val="FF0000"/>
              </a:solidFill>
            </a:endParaRPr>
          </a:p>
          <a:p>
            <a:r>
              <a:rPr lang="cs-CZ" sz="3800" b="1" dirty="0" smtClean="0">
                <a:solidFill>
                  <a:srgbClr val="FF0000"/>
                </a:solidFill>
              </a:rPr>
              <a:t>Švédsko</a:t>
            </a:r>
            <a:endParaRPr lang="cs-CZ" sz="3800" b="1" dirty="0">
              <a:solidFill>
                <a:srgbClr val="FF0000"/>
              </a:solidFill>
            </a:endParaRPr>
          </a:p>
          <a:p>
            <a:endParaRPr lang="cs-CZ" sz="3800" b="1" dirty="0">
              <a:solidFill>
                <a:srgbClr val="FF0000"/>
              </a:solidFill>
            </a:endParaRPr>
          </a:p>
          <a:p>
            <a:r>
              <a:rPr lang="cs-CZ" sz="3800" b="1" dirty="0" smtClean="0">
                <a:solidFill>
                  <a:srgbClr val="FF0000"/>
                </a:solidFill>
              </a:rPr>
              <a:t>Dánsko</a:t>
            </a:r>
          </a:p>
          <a:p>
            <a:endParaRPr lang="cs-CZ" sz="3800" b="1" dirty="0" smtClean="0">
              <a:solidFill>
                <a:srgbClr val="FF0000"/>
              </a:solidFill>
            </a:endParaRPr>
          </a:p>
          <a:p>
            <a:r>
              <a:rPr lang="cs-CZ" sz="3800" b="1" dirty="0" smtClean="0">
                <a:solidFill>
                  <a:srgbClr val="FF0000"/>
                </a:solidFill>
              </a:rPr>
              <a:t>Finsko</a:t>
            </a:r>
          </a:p>
          <a:p>
            <a:endParaRPr lang="cs-CZ" sz="3800" b="1" dirty="0" smtClean="0">
              <a:solidFill>
                <a:srgbClr val="FF0000"/>
              </a:solidFill>
            </a:endParaRPr>
          </a:p>
          <a:p>
            <a:endParaRPr lang="cs-CZ" sz="3800" b="1" dirty="0" smtClean="0">
              <a:solidFill>
                <a:srgbClr val="FF0000"/>
              </a:solidFill>
            </a:endParaRPr>
          </a:p>
          <a:p>
            <a:endParaRPr lang="cs-CZ" sz="3800" b="1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1026" name="Picture 2" descr="Soubor:Europe countries map 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1726" y="1412776"/>
            <a:ext cx="583264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adm\AppData\Local\Microsoft\Windows\Temporary Internet Files\Content.IE5\G28A6B2K\MC90044039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1907704" y="1844824"/>
            <a:ext cx="1656184" cy="14401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2123728" y="2780928"/>
            <a:ext cx="2880320" cy="7200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2267744" y="2996952"/>
            <a:ext cx="3168352" cy="72008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2157004" y="3501008"/>
            <a:ext cx="2847044" cy="122413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1979712" y="2996952"/>
            <a:ext cx="4032448" cy="273630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8232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Kterými státy prochází severní polární kruh?</a:t>
            </a:r>
            <a:endParaRPr lang="cs-CZ" sz="3200" dirty="0"/>
          </a:p>
        </p:txBody>
      </p:sp>
      <p:pic>
        <p:nvPicPr>
          <p:cNvPr id="40962" name="Picture 2" descr="Výsledek obrázku pro severní polární kru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76200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Severní polární kruh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USA</a:t>
            </a:r>
          </a:p>
          <a:p>
            <a:r>
              <a:rPr lang="cs-CZ" dirty="0" smtClean="0"/>
              <a:t>Rusko</a:t>
            </a:r>
          </a:p>
          <a:p>
            <a:r>
              <a:rPr lang="cs-CZ" dirty="0" smtClean="0"/>
              <a:t>Kanada</a:t>
            </a:r>
          </a:p>
          <a:p>
            <a:r>
              <a:rPr lang="cs-CZ" dirty="0" smtClean="0"/>
              <a:t>Dánsko  (Grónsko)</a:t>
            </a:r>
          </a:p>
          <a:p>
            <a:r>
              <a:rPr lang="cs-CZ" dirty="0" smtClean="0"/>
              <a:t>Finsko</a:t>
            </a:r>
          </a:p>
          <a:p>
            <a:r>
              <a:rPr lang="cs-CZ" dirty="0" smtClean="0"/>
              <a:t>Švédsko</a:t>
            </a:r>
          </a:p>
          <a:p>
            <a:r>
              <a:rPr lang="cs-CZ" dirty="0" smtClean="0"/>
              <a:t>Island</a:t>
            </a:r>
          </a:p>
          <a:p>
            <a:r>
              <a:rPr lang="cs-CZ" dirty="0" smtClean="0"/>
              <a:t>Norsko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24744"/>
            <a:ext cx="4363396" cy="546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314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Laponsko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cs-CZ" dirty="0" smtClean="0"/>
              <a:t>V severní části Skandinávského</a:t>
            </a:r>
          </a:p>
          <a:p>
            <a:pPr>
              <a:buNone/>
            </a:pPr>
            <a:r>
              <a:rPr lang="cs-CZ" dirty="0" smtClean="0"/>
              <a:t> </a:t>
            </a:r>
            <a:r>
              <a:rPr lang="cs-CZ" dirty="0" smtClean="0"/>
              <a:t>    poloostrova</a:t>
            </a:r>
          </a:p>
          <a:p>
            <a:r>
              <a:rPr lang="cs-CZ" dirty="0" smtClean="0"/>
              <a:t>Kmeny Laponců</a:t>
            </a:r>
          </a:p>
          <a:p>
            <a:r>
              <a:rPr lang="cs-CZ" dirty="0" smtClean="0"/>
              <a:t>Chov sobů a </a:t>
            </a:r>
          </a:p>
          <a:p>
            <a:pPr>
              <a:buNone/>
            </a:pPr>
            <a:r>
              <a:rPr lang="cs-CZ" dirty="0" smtClean="0"/>
              <a:t> </a:t>
            </a:r>
            <a:r>
              <a:rPr lang="cs-CZ" dirty="0" smtClean="0"/>
              <a:t>   rybolov</a:t>
            </a:r>
            <a:endParaRPr lang="cs-CZ" dirty="0"/>
          </a:p>
        </p:txBody>
      </p:sp>
      <p:pic>
        <p:nvPicPr>
          <p:cNvPr id="44034" name="Picture 2" descr="Výsledek obrázku pro laponsko"/>
          <p:cNvPicPr>
            <a:picLocks noChangeAspect="1" noChangeArrowheads="1"/>
          </p:cNvPicPr>
          <p:nvPr/>
        </p:nvPicPr>
        <p:blipFill>
          <a:blip r:embed="rId2"/>
          <a:srcRect b="20376"/>
          <a:stretch>
            <a:fillRect/>
          </a:stretch>
        </p:blipFill>
        <p:spPr bwMode="auto">
          <a:xfrm>
            <a:off x="6000760" y="285728"/>
            <a:ext cx="2857500" cy="2214578"/>
          </a:xfrm>
          <a:prstGeom prst="rect">
            <a:avLst/>
          </a:prstGeom>
          <a:noFill/>
        </p:spPr>
      </p:pic>
      <p:pic>
        <p:nvPicPr>
          <p:cNvPr id="44036" name="Picture 4" descr="Výsledek obrázku pro laponc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714620"/>
            <a:ext cx="5238750" cy="3876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688</Words>
  <Application>Microsoft Office PowerPoint</Application>
  <PresentationFormat>Předvádění na obrazovce (4:3)</PresentationFormat>
  <Paragraphs>118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sady Office</vt:lpstr>
      <vt:lpstr>Severní Evropa</vt:lpstr>
      <vt:lpstr>           Historie</vt:lpstr>
      <vt:lpstr>Přírodní podmínky</vt:lpstr>
      <vt:lpstr>            Socioekonomické podmínky</vt:lpstr>
      <vt:lpstr>Snímek 5</vt:lpstr>
      <vt:lpstr>Státy Severní Evropy</vt:lpstr>
      <vt:lpstr>Snímek 7</vt:lpstr>
      <vt:lpstr>Severní polární kruh</vt:lpstr>
      <vt:lpstr>Laponsko</vt:lpstr>
      <vt:lpstr>Norsko (král.)</vt:lpstr>
      <vt:lpstr>Snímek 11</vt:lpstr>
      <vt:lpstr>Snímek 12</vt:lpstr>
      <vt:lpstr>Švédsko (král.)</vt:lpstr>
      <vt:lpstr>Snímek 14</vt:lpstr>
      <vt:lpstr>Snímek 15</vt:lpstr>
      <vt:lpstr>Finsko (rep.)</vt:lpstr>
      <vt:lpstr>Snímek 17</vt:lpstr>
      <vt:lpstr>Snímek 18</vt:lpstr>
      <vt:lpstr>Dánsko (král.)</vt:lpstr>
      <vt:lpstr>Snímek 20</vt:lpstr>
      <vt:lpstr>Snímek 21</vt:lpstr>
      <vt:lpstr>Snímek 22</vt:lpstr>
      <vt:lpstr>Island</vt:lpstr>
      <vt:lpstr>Snímek 24</vt:lpstr>
      <vt:lpstr>Snímek 25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Aleš</dc:creator>
  <cp:lastModifiedBy>Jiříkův Aušus</cp:lastModifiedBy>
  <cp:revision>88</cp:revision>
  <dcterms:created xsi:type="dcterms:W3CDTF">2012-10-27T12:12:25Z</dcterms:created>
  <dcterms:modified xsi:type="dcterms:W3CDTF">2017-05-25T21:07:40Z</dcterms:modified>
</cp:coreProperties>
</file>