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  <a:endParaRPr lang="cs-CZ" sz="44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>
                <a:ea typeface="+mn-lt"/>
                <a:cs typeface="+mn-lt"/>
              </a:rPr>
              <a:t>Halogenidy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bromid drasel</a:t>
            </a:r>
            <a:r>
              <a:rPr lang="cs-CZ">
                <a:solidFill>
                  <a:srgbClr val="00B0F0"/>
                </a:solidFill>
              </a:rPr>
              <a:t>ný</a:t>
            </a:r>
            <a:r>
              <a:rPr lang="cs-CZ"/>
              <a:t>  - </a:t>
            </a:r>
            <a:r>
              <a:rPr lang="cs-CZ">
                <a:ea typeface="+mn-lt"/>
                <a:cs typeface="+mn-lt"/>
              </a:rPr>
              <a:t>KBr</a:t>
            </a:r>
          </a:p>
          <a:p>
            <a:r>
              <a:rPr lang="cs-CZ"/>
              <a:t>jodid měď</a:t>
            </a:r>
            <a:r>
              <a:rPr lang="cs-CZ">
                <a:solidFill>
                  <a:srgbClr val="00B0F0"/>
                </a:solidFill>
              </a:rPr>
              <a:t>natý</a:t>
            </a:r>
            <a:r>
              <a:rPr lang="cs-CZ"/>
              <a:t>  - CuI</a:t>
            </a:r>
            <a:r>
              <a:rPr lang="cs-CZ" baseline="-25000">
                <a:solidFill>
                  <a:srgbClr val="00B0F0"/>
                </a:solidFill>
              </a:rPr>
              <a:t>2</a:t>
            </a:r>
            <a:endParaRPr lang="en-US" baseline="-25000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cs-CZ"/>
              <a:t>SiF</a:t>
            </a:r>
            <a:r>
              <a:rPr lang="cs-CZ" baseline="-25000">
                <a:solidFill>
                  <a:srgbClr val="00B0F0"/>
                </a:solidFill>
              </a:rPr>
              <a:t>4</a:t>
            </a:r>
            <a:r>
              <a:rPr lang="cs-CZ"/>
              <a:t> – fluorid křem</a:t>
            </a:r>
            <a:r>
              <a:rPr lang="cs-CZ">
                <a:solidFill>
                  <a:srgbClr val="00B0F0"/>
                </a:solidFill>
              </a:rPr>
              <a:t>ičitý</a:t>
            </a:r>
            <a:endParaRPr lang="en-US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cs-CZ"/>
              <a:t>CaBr</a:t>
            </a:r>
            <a:r>
              <a:rPr lang="cs-CZ" baseline="-25000">
                <a:solidFill>
                  <a:srgbClr val="00B0F0"/>
                </a:solidFill>
              </a:rPr>
              <a:t>2</a:t>
            </a:r>
            <a:r>
              <a:rPr lang="cs-CZ" baseline="-25000"/>
              <a:t> – </a:t>
            </a:r>
            <a:r>
              <a:rPr lang="cs-CZ"/>
              <a:t>bromid vápe</a:t>
            </a:r>
            <a:r>
              <a:rPr lang="cs-CZ">
                <a:solidFill>
                  <a:srgbClr val="00B0F0"/>
                </a:solidFill>
              </a:rPr>
              <a:t>natý</a:t>
            </a:r>
            <a:endParaRPr lang="cs-CZ">
              <a:solidFill>
                <a:srgbClr val="00B0F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E5B28-7DD3-4351-83F1-AB46E176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24BEA-863A-43EA-B6F2-7FC69135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označování látek používáme chemické názvosloví</a:t>
            </a:r>
          </a:p>
          <a:p>
            <a:r>
              <a:rPr lang="cs-CZ"/>
              <a:t>Dvouprvkové sloučeniny zapisujeme pomocí značek prvků</a:t>
            </a:r>
          </a:p>
          <a:p>
            <a:r>
              <a:rPr lang="cs-CZ"/>
              <a:t>Oxidační čísla zapisujeme pomocí římských číslic</a:t>
            </a:r>
            <a:endParaRPr lang="cs-CZ" dirty="0"/>
          </a:p>
          <a:p>
            <a:r>
              <a:rPr lang="cs-CZ"/>
              <a:t>Součet oxidačních čísel se musí rovnat NULE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7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E7AD8-B41E-465B-9860-C867E45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Kladná oxidační čísla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CD629E1-3232-40D2-B63F-F85AB126B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77878"/>
              </p:ext>
            </p:extLst>
          </p:nvPr>
        </p:nvGraphicFramePr>
        <p:xfrm>
          <a:off x="2488532" y="2808121"/>
          <a:ext cx="724081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928">
                  <a:extLst>
                    <a:ext uri="{9D8B030D-6E8A-4147-A177-3AD203B41FA5}">
                      <a16:colId xmlns:a16="http://schemas.microsoft.com/office/drawing/2014/main" val="223659708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397469463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2246681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kladné oxidační číslo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zakončení příd. jména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příklady halogenidů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název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6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sodný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76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-natý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vápenatý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24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železitý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74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křemičitý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913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dusičný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6381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-ečný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fosforečný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975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-ový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sírový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66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-istý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jodistý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92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-ičelý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osmičelý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6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5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Halogenidy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Jsou to dvouprvkové sloučeniny halogenu F, Cl, Br, I a dalšího prvku</a:t>
            </a:r>
          </a:p>
          <a:p>
            <a:r>
              <a:rPr lang="cs-CZ"/>
              <a:t>Skládá se z názvu halogenu – fluorid, chlorid, bromid, jodid a přídavného jména - hlinitý, dusný, křemičitý atd. </a:t>
            </a:r>
            <a:endParaRPr lang="cs-CZ" dirty="0"/>
          </a:p>
          <a:p>
            <a:r>
              <a:rPr lang="cs-CZ"/>
              <a:t>Halogen má vždy ox. číslo -I</a:t>
            </a:r>
          </a:p>
          <a:p>
            <a:r>
              <a:rPr lang="cs-CZ"/>
              <a:t>Prvek má ox. číslo kladné a dle koncovky </a:t>
            </a:r>
          </a:p>
          <a:p>
            <a:r>
              <a:rPr lang="cs-CZ"/>
              <a:t>Součet musí být roven nula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9B2A9-FB03-43E2-9804-BDC9E4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Koncovky prvků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C1C067A-D725-4D42-895A-118141528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08247"/>
              </p:ext>
            </p:extLst>
          </p:nvPr>
        </p:nvGraphicFramePr>
        <p:xfrm>
          <a:off x="1295400" y="2557463"/>
          <a:ext cx="960119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928">
                  <a:extLst>
                    <a:ext uri="{9D8B030D-6E8A-4147-A177-3AD203B41FA5}">
                      <a16:colId xmlns:a16="http://schemas.microsoft.com/office/drawing/2014/main" val="47840334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250437392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2843808292"/>
                    </a:ext>
                  </a:extLst>
                </a:gridCol>
                <a:gridCol w="2360383">
                  <a:extLst>
                    <a:ext uri="{9D8B030D-6E8A-4147-A177-3AD203B41FA5}">
                      <a16:colId xmlns:a16="http://schemas.microsoft.com/office/drawing/2014/main" val="911775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kladné oxidační číslo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zakončení příd. jména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příklady halogenidů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název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vzorec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06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chlorid sodný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NaCl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52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-natý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fluorid vápenatý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CaF</a:t>
                      </a:r>
                      <a:r>
                        <a:rPr lang="cs-CZ" baseline="-25000">
                          <a:effectLst/>
                        </a:rPr>
                        <a:t>2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199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chlorid železitý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FeCl</a:t>
                      </a:r>
                      <a:r>
                        <a:rPr lang="cs-CZ" baseline="-25000">
                          <a:effectLst/>
                        </a:rPr>
                        <a:t>3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2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chlorid křemičitý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SiCl</a:t>
                      </a:r>
                      <a:r>
                        <a:rPr lang="cs-CZ" baseline="-25000">
                          <a:effectLst/>
                        </a:rPr>
                        <a:t>4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188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fluorid dusičný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NF</a:t>
                      </a:r>
                      <a:r>
                        <a:rPr lang="cs-CZ" baseline="-25000">
                          <a:effectLst/>
                        </a:rPr>
                        <a:t>5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810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-ečný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bromid fosforečný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PBr</a:t>
                      </a:r>
                      <a:r>
                        <a:rPr lang="cs-CZ" baseline="-25000">
                          <a:effectLst/>
                        </a:rPr>
                        <a:t>5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249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-ový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fluorid sírový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SF</a:t>
                      </a:r>
                      <a:r>
                        <a:rPr lang="cs-CZ" baseline="-25000">
                          <a:effectLst/>
                        </a:rPr>
                        <a:t>6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605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-istý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fluorid jodistý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IF</a:t>
                      </a:r>
                      <a:r>
                        <a:rPr lang="cs-CZ" baseline="-25000">
                          <a:effectLst/>
                        </a:rPr>
                        <a:t>7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13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-ičelý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fluorid osmičelý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OsF</a:t>
                      </a:r>
                      <a:r>
                        <a:rPr lang="cs-CZ" baseline="-25000">
                          <a:effectLst/>
                        </a:rPr>
                        <a:t>8</a:t>
                      </a:r>
                      <a:endParaRPr lang="cs-CZ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24510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3F2EC8D-E301-4576-ABC2-DC8BF5DCB6D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99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Skládání halogenidů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>
                <a:solidFill>
                  <a:schemeClr val="tx1"/>
                </a:solidFill>
              </a:rPr>
              <a:t>Chlor</a:t>
            </a:r>
            <a:r>
              <a:rPr lang="cs-CZ" sz="3200">
                <a:solidFill>
                  <a:srgbClr val="FF0000"/>
                </a:solidFill>
              </a:rPr>
              <a:t>id</a:t>
            </a:r>
            <a:r>
              <a:rPr lang="cs-CZ" sz="3200"/>
              <a:t> vápe</a:t>
            </a:r>
            <a:r>
              <a:rPr lang="cs-CZ" sz="3200">
                <a:solidFill>
                  <a:srgbClr val="0070C0"/>
                </a:solidFill>
              </a:rPr>
              <a:t>natý</a:t>
            </a:r>
          </a:p>
          <a:p>
            <a:r>
              <a:rPr lang="cs-CZ" sz="5400">
                <a:solidFill>
                  <a:schemeClr val="tx1"/>
                </a:solidFill>
              </a:rPr>
              <a:t>Ca</a:t>
            </a:r>
            <a:r>
              <a:rPr lang="cs-CZ" sz="5400" baseline="30000">
                <a:solidFill>
                  <a:srgbClr val="0070C0"/>
                </a:solidFill>
              </a:rPr>
              <a:t>II</a:t>
            </a:r>
            <a:r>
              <a:rPr lang="cs-CZ" sz="5400" baseline="-25000">
                <a:solidFill>
                  <a:schemeClr val="tx1"/>
                </a:solidFill>
              </a:rPr>
              <a:t>1</a:t>
            </a:r>
            <a:r>
              <a:rPr lang="cs-CZ" sz="5400" dirty="0">
                <a:solidFill>
                  <a:srgbClr val="0070C0"/>
                </a:solidFill>
              </a:rPr>
              <a:t> </a:t>
            </a:r>
            <a:r>
              <a:rPr lang="cs-CZ" sz="5400">
                <a:solidFill>
                  <a:schemeClr val="tx1"/>
                </a:solidFill>
              </a:rPr>
              <a:t>Cl</a:t>
            </a:r>
            <a:r>
              <a:rPr lang="cs-CZ" sz="5400" baseline="30000">
                <a:solidFill>
                  <a:srgbClr val="FF0000"/>
                </a:solidFill>
              </a:rPr>
              <a:t>-I</a:t>
            </a:r>
            <a:r>
              <a:rPr lang="cs-CZ" sz="5400" baseline="-25000">
                <a:solidFill>
                  <a:schemeClr val="tx1"/>
                </a:solidFill>
              </a:rPr>
              <a:t>2 </a:t>
            </a:r>
            <a:r>
              <a:rPr lang="cs-CZ" sz="5400">
                <a:solidFill>
                  <a:schemeClr val="tx1"/>
                </a:solidFill>
              </a:rPr>
              <a:t> 1*(</a:t>
            </a:r>
            <a:r>
              <a:rPr lang="cs-CZ" sz="5400">
                <a:solidFill>
                  <a:srgbClr val="0070C0"/>
                </a:solidFill>
              </a:rPr>
              <a:t>+II</a:t>
            </a:r>
            <a:r>
              <a:rPr lang="cs-CZ" sz="5400">
                <a:solidFill>
                  <a:schemeClr val="tx1"/>
                </a:solidFill>
              </a:rPr>
              <a:t>)+ 2*(</a:t>
            </a:r>
            <a:r>
              <a:rPr lang="cs-CZ" sz="5400">
                <a:solidFill>
                  <a:srgbClr val="FF0000"/>
                </a:solidFill>
              </a:rPr>
              <a:t>-I</a:t>
            </a:r>
            <a:r>
              <a:rPr lang="cs-CZ" sz="5400">
                <a:solidFill>
                  <a:schemeClr val="tx1"/>
                </a:solidFill>
              </a:rPr>
              <a:t>)=0</a:t>
            </a:r>
          </a:p>
          <a:p>
            <a:r>
              <a:rPr lang="cs-CZ" sz="5400">
                <a:solidFill>
                  <a:schemeClr val="tx1"/>
                </a:solidFill>
              </a:rPr>
              <a:t>CaCl</a:t>
            </a:r>
            <a:r>
              <a:rPr lang="cs-CZ" sz="5400" baseline="-25000">
                <a:solidFill>
                  <a:schemeClr val="tx1"/>
                </a:solidFill>
              </a:rPr>
              <a:t>2 </a:t>
            </a:r>
            <a:r>
              <a:rPr lang="cs-CZ" sz="5400">
                <a:solidFill>
                  <a:schemeClr val="tx1"/>
                </a:solidFill>
              </a:rPr>
              <a:t>- jedničku nepíšeme</a:t>
            </a:r>
            <a:endParaRPr lang="cs-CZ" sz="54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C0A2EB7-46CE-435C-8B6D-41C41052EBAC}"/>
              </a:ext>
            </a:extLst>
          </p:cNvPr>
          <p:cNvCxnSpPr/>
          <p:nvPr/>
        </p:nvCxnSpPr>
        <p:spPr>
          <a:xfrm>
            <a:off x="2767852" y="3473544"/>
            <a:ext cx="1185111" cy="35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7150D49-5057-44D8-A04F-B1FB6480C514}"/>
              </a:ext>
            </a:extLst>
          </p:cNvPr>
          <p:cNvCxnSpPr/>
          <p:nvPr/>
        </p:nvCxnSpPr>
        <p:spPr>
          <a:xfrm flipH="1">
            <a:off x="2926180" y="3585912"/>
            <a:ext cx="820152" cy="2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6A18A-68B4-4451-AD42-DADA4A26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DA77-509F-49BA-8E94-AEB8297D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/>
              <a:t>Jod</a:t>
            </a:r>
            <a:r>
              <a:rPr lang="cs-CZ" sz="3200">
                <a:solidFill>
                  <a:srgbClr val="FF0000"/>
                </a:solidFill>
              </a:rPr>
              <a:t>id</a:t>
            </a:r>
            <a:r>
              <a:rPr lang="cs-CZ" sz="3200"/>
              <a:t> sír</a:t>
            </a:r>
            <a:r>
              <a:rPr lang="cs-CZ" sz="3200">
                <a:solidFill>
                  <a:srgbClr val="0070C0"/>
                </a:solidFill>
              </a:rPr>
              <a:t>ový</a:t>
            </a:r>
          </a:p>
          <a:p>
            <a:r>
              <a:rPr lang="cs-CZ" sz="5400">
                <a:solidFill>
                  <a:schemeClr val="tx1"/>
                </a:solidFill>
              </a:rPr>
              <a:t>S</a:t>
            </a:r>
            <a:r>
              <a:rPr lang="cs-CZ" sz="5400" baseline="30000">
                <a:solidFill>
                  <a:schemeClr val="tx1"/>
                </a:solidFill>
              </a:rPr>
              <a:t>VI</a:t>
            </a:r>
            <a:r>
              <a:rPr lang="cs-CZ" sz="5400">
                <a:solidFill>
                  <a:schemeClr val="tx1"/>
                </a:solidFill>
              </a:rPr>
              <a:t>I</a:t>
            </a:r>
            <a:r>
              <a:rPr lang="cs-CZ" sz="5400" baseline="30000">
                <a:solidFill>
                  <a:schemeClr val="tx1"/>
                </a:solidFill>
              </a:rPr>
              <a:t>-I</a:t>
            </a:r>
            <a:r>
              <a:rPr lang="cs-CZ" sz="5400" baseline="-25000">
                <a:solidFill>
                  <a:schemeClr val="tx1"/>
                </a:solidFill>
              </a:rPr>
              <a:t>6</a:t>
            </a:r>
          </a:p>
          <a:p>
            <a:r>
              <a:rPr lang="cs-CZ" sz="5400">
                <a:solidFill>
                  <a:schemeClr val="tx1"/>
                </a:solidFill>
              </a:rPr>
              <a:t>SI</a:t>
            </a:r>
            <a:r>
              <a:rPr lang="cs-CZ" sz="5400" baseline="-25000">
                <a:solidFill>
                  <a:schemeClr val="tx1"/>
                </a:solidFill>
              </a:rPr>
              <a:t>6</a:t>
            </a:r>
            <a:endParaRPr lang="cs-CZ" sz="5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HgF</a:t>
            </a:r>
            <a:r>
              <a:rPr lang="cs-CZ" baseline="-25000"/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Hg - rtuť</a:t>
            </a:r>
          </a:p>
          <a:p>
            <a:r>
              <a:rPr lang="cs-CZ"/>
              <a:t>F – fluor – fluorid</a:t>
            </a:r>
          </a:p>
          <a:p>
            <a:r>
              <a:rPr lang="cs-CZ" sz="3600"/>
              <a:t>Hg</a:t>
            </a:r>
            <a:r>
              <a:rPr lang="cs-CZ" sz="3600" baseline="30000"/>
              <a:t>II</a:t>
            </a:r>
            <a:r>
              <a:rPr lang="cs-CZ" sz="3600"/>
              <a:t>F</a:t>
            </a:r>
            <a:r>
              <a:rPr lang="cs-CZ" sz="3600" baseline="30000"/>
              <a:t>-I</a:t>
            </a:r>
            <a:r>
              <a:rPr lang="cs-CZ" sz="3600" baseline="-25000"/>
              <a:t>2</a:t>
            </a:r>
          </a:p>
          <a:p>
            <a:r>
              <a:rPr lang="cs-CZ" sz="3600"/>
              <a:t>-II – koncovka -natý </a:t>
            </a:r>
          </a:p>
          <a:p>
            <a:r>
              <a:rPr lang="cs-CZ" sz="3600"/>
              <a:t>Fluorid rtuťnatý</a:t>
            </a:r>
            <a:endParaRPr lang="cs-CZ" sz="36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244F954-5277-4F0D-AE77-4690FF757757}"/>
              </a:ext>
            </a:extLst>
          </p:cNvPr>
          <p:cNvCxnSpPr/>
          <p:nvPr/>
        </p:nvCxnSpPr>
        <p:spPr>
          <a:xfrm flipH="1" flipV="1">
            <a:off x="2452437" y="3816015"/>
            <a:ext cx="569494" cy="27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E235E28-28DC-4BC6-ACC1-338DF2481005}"/>
              </a:ext>
            </a:extLst>
          </p:cNvPr>
          <p:cNvCxnSpPr/>
          <p:nvPr/>
        </p:nvCxnSpPr>
        <p:spPr>
          <a:xfrm flipV="1">
            <a:off x="2283347" y="3837952"/>
            <a:ext cx="613611" cy="32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ea typeface="+mn-lt"/>
                <a:cs typeface="+mn-lt"/>
              </a:rPr>
              <a:t>bromid draselný </a:t>
            </a:r>
            <a:endParaRPr lang="cs-CZ"/>
          </a:p>
          <a:p>
            <a:r>
              <a:rPr lang="cs-CZ">
                <a:ea typeface="+mn-lt"/>
                <a:cs typeface="+mn-lt"/>
              </a:rPr>
              <a:t>jodid měďnatý </a:t>
            </a:r>
          </a:p>
          <a:p>
            <a:r>
              <a:rPr lang="cs-CZ">
                <a:ea typeface="+mn-lt"/>
                <a:cs typeface="+mn-lt"/>
              </a:rPr>
              <a:t>SiF</a:t>
            </a:r>
            <a:r>
              <a:rPr lang="cs-CZ" baseline="-25000">
                <a:ea typeface="+mn-lt"/>
                <a:cs typeface="+mn-lt"/>
              </a:rPr>
              <a:t>4</a:t>
            </a:r>
          </a:p>
          <a:p>
            <a:r>
              <a:rPr lang="cs-CZ">
                <a:ea typeface="+mn-lt"/>
                <a:cs typeface="+mn-lt"/>
              </a:rPr>
              <a:t>CaBr</a:t>
            </a:r>
            <a:r>
              <a:rPr lang="cs-CZ" baseline="-25000">
                <a:ea typeface="+mn-lt"/>
                <a:cs typeface="+mn-lt"/>
              </a:rPr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Organic</vt:lpstr>
      <vt:lpstr>Chemické názvosloví</vt:lpstr>
      <vt:lpstr>úvod</vt:lpstr>
      <vt:lpstr>Kladná oxidační čísla</vt:lpstr>
      <vt:lpstr>Halogenidy</vt:lpstr>
      <vt:lpstr>Koncovky prvků</vt:lpstr>
      <vt:lpstr>Skládání halogenidů</vt:lpstr>
      <vt:lpstr>Prezentace aplikace PowerPoint</vt:lpstr>
      <vt:lpstr>HgF2</vt:lpstr>
      <vt:lpstr>Příklady na vyzkoušení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304</cp:revision>
  <dcterms:created xsi:type="dcterms:W3CDTF">2020-04-16T15:47:29Z</dcterms:created>
  <dcterms:modified xsi:type="dcterms:W3CDTF">2020-04-19T18:36:32Z</dcterms:modified>
</cp:coreProperties>
</file>