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6" r:id="rId4"/>
    <p:sldId id="268" r:id="rId5"/>
    <p:sldId id="26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0E9F3-361E-4903-8B12-2B9E8FCCDA25}" type="datetimeFigureOut">
              <a:rPr lang="cs-CZ" smtClean="0"/>
              <a:pPr/>
              <a:t>23.3.2020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057F-1AE8-4ADF-836A-BCC62FC2BF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na.michalkova84@seznam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Doufám, že máte úkoly a že se pilně věnujete opakování a učení nové látky. Tento týden vám toho dám méně, abyste se mohli věnovat i jiným předmětům kdybyste si někdo s něčím nevěděl rady, dejte vědět  na e-mail – </a:t>
            </a:r>
            <a:r>
              <a:rPr lang="cs-CZ" u="sng" dirty="0" smtClean="0">
                <a:solidFill>
                  <a:srgbClr val="00B050"/>
                </a:solidFill>
                <a:hlinkClick r:id="rId2"/>
              </a:rPr>
              <a:t>jana.michalkova84@seznam.</a:t>
            </a:r>
            <a:r>
              <a:rPr lang="cs-CZ" u="sng" dirty="0" err="1" smtClean="0">
                <a:solidFill>
                  <a:srgbClr val="00B050"/>
                </a:solidFill>
                <a:hlinkClick r:id="rId2"/>
              </a:rPr>
              <a:t>cz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  <a:r>
              <a:rPr lang="cs-CZ" u="sng" dirty="0" smtClean="0"/>
              <a:t>. J</a:t>
            </a:r>
            <a:r>
              <a:rPr lang="cs-CZ" dirty="0" smtClean="0"/>
              <a:t>istě to pro vás není jednoduchá situace, ale budu do hodnocení započítávat i vaši domácí přípravu, zadané domácí úkoly a v kostce znalosti z probraného učiva. Opravdu se tomu poctivě věnujte. Není zapotřebí vše znát do detailů, ale mít o tom ponětí </a:t>
            </a:r>
            <a:r>
              <a:rPr lang="cs-CZ" dirty="0" smtClean="0">
                <a:sym typeface="Wingdings"/>
              </a:rPr>
              <a:t></a:t>
            </a:r>
            <a:r>
              <a:rPr lang="cs-CZ" dirty="0" smtClean="0"/>
              <a:t> . Přeji hodně sil a věřím, že se brzy </a:t>
            </a:r>
            <a:r>
              <a:rPr lang="cs-CZ" smtClean="0"/>
              <a:t>uvidíme.</a:t>
            </a:r>
            <a:endParaRPr lang="cs-CZ" dirty="0" smtClean="0"/>
          </a:p>
          <a:p>
            <a:r>
              <a:rPr lang="cs-CZ" b="1" dirty="0" smtClean="0">
                <a:solidFill>
                  <a:srgbClr val="00B050"/>
                </a:solidFill>
              </a:rPr>
              <a:t>Uč. str. 25-27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Tvary zemského povrchu - zápis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cs-CZ" dirty="0" smtClean="0"/>
              <a:t>A) </a:t>
            </a:r>
            <a:r>
              <a:rPr lang="cs-CZ" b="1" dirty="0" smtClean="0"/>
              <a:t>Vertikální členitost</a:t>
            </a:r>
            <a:r>
              <a:rPr lang="cs-CZ" dirty="0" smtClean="0"/>
              <a:t> (výšková)</a:t>
            </a:r>
          </a:p>
          <a:p>
            <a:r>
              <a:rPr lang="cs-CZ" dirty="0" smtClean="0"/>
              <a:t>1) </a:t>
            </a:r>
            <a:r>
              <a:rPr lang="cs-CZ" u="sng" dirty="0" smtClean="0"/>
              <a:t>dle nadmořské výšky</a:t>
            </a:r>
            <a:r>
              <a:rPr lang="cs-CZ" dirty="0" smtClean="0"/>
              <a:t>: určuje se v metrech </a:t>
            </a:r>
          </a:p>
          <a:p>
            <a:r>
              <a:rPr lang="cs-CZ" dirty="0" smtClean="0"/>
              <a:t>a) nížiny – 0-200 m.</a:t>
            </a:r>
            <a:r>
              <a:rPr lang="cs-CZ" dirty="0" err="1" smtClean="0"/>
              <a:t>n.m</a:t>
            </a:r>
            <a:r>
              <a:rPr lang="cs-CZ" dirty="0" smtClean="0"/>
              <a:t>, teplé oblasti s úrodnou půdou (Polabí)</a:t>
            </a:r>
          </a:p>
          <a:p>
            <a:r>
              <a:rPr lang="cs-CZ" dirty="0" smtClean="0"/>
              <a:t>b) vysočiny – nad 200 m.</a:t>
            </a:r>
            <a:r>
              <a:rPr lang="cs-CZ" dirty="0" err="1" smtClean="0"/>
              <a:t>n.m</a:t>
            </a:r>
            <a:r>
              <a:rPr lang="cs-CZ" dirty="0" smtClean="0"/>
              <a:t> (Vysočina)</a:t>
            </a:r>
          </a:p>
          <a:p>
            <a:r>
              <a:rPr lang="cs-CZ" dirty="0" smtClean="0"/>
              <a:t>	- jsou i místa pod úrovní hladiny moře – </a:t>
            </a:r>
            <a:r>
              <a:rPr lang="cs-CZ" dirty="0" err="1" smtClean="0"/>
              <a:t>prolákniny</a:t>
            </a:r>
            <a:r>
              <a:rPr lang="cs-CZ" dirty="0" smtClean="0"/>
              <a:t> (Mrtvé moře -410 m)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Úkol: uč. str. 25/1,2 do sešitu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Tvary zemského povrchu - zápis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47500" lnSpcReduction="20000"/>
          </a:bodyPr>
          <a:lstStyle/>
          <a:p>
            <a:r>
              <a:rPr lang="cs-CZ" sz="4400" dirty="0" smtClean="0"/>
              <a:t>2) </a:t>
            </a:r>
            <a:r>
              <a:rPr lang="cs-CZ" sz="4400" u="sng" dirty="0" smtClean="0"/>
              <a:t>dle rozdílu nadmořských výšek</a:t>
            </a:r>
            <a:r>
              <a:rPr lang="cs-CZ" sz="4400" dirty="0" smtClean="0"/>
              <a:t> – nutno znát ↑a↓ bod dané oblasti</a:t>
            </a:r>
          </a:p>
          <a:p>
            <a:r>
              <a:rPr lang="cs-CZ" sz="4400" dirty="0" smtClean="0"/>
              <a:t>a) </a:t>
            </a:r>
            <a:r>
              <a:rPr lang="cs-CZ" sz="4400" b="1" dirty="0" smtClean="0"/>
              <a:t>rovina</a:t>
            </a:r>
            <a:r>
              <a:rPr lang="cs-CZ" sz="4400" dirty="0" smtClean="0"/>
              <a:t>-výškový rozdíl do 30 m</a:t>
            </a:r>
          </a:p>
          <a:p>
            <a:r>
              <a:rPr lang="cs-CZ" sz="4400" dirty="0" smtClean="0"/>
              <a:t>- řeky malý spád</a:t>
            </a:r>
          </a:p>
          <a:p>
            <a:r>
              <a:rPr lang="cs-CZ" sz="4400" dirty="0" smtClean="0"/>
              <a:t>- žije zde mnoho lidí, domy, silnice</a:t>
            </a:r>
          </a:p>
          <a:p>
            <a:r>
              <a:rPr lang="cs-CZ" sz="4400" dirty="0" smtClean="0"/>
              <a:t>- Tibetská náhorní plošina (4000 m </a:t>
            </a:r>
            <a:r>
              <a:rPr lang="cs-CZ" sz="4400" dirty="0" err="1" smtClean="0"/>
              <a:t>n.m</a:t>
            </a:r>
            <a:r>
              <a:rPr lang="cs-CZ" sz="4400" dirty="0" smtClean="0"/>
              <a:t>.)</a:t>
            </a:r>
          </a:p>
          <a:p>
            <a:r>
              <a:rPr lang="cs-CZ" sz="4400" dirty="0" smtClean="0"/>
              <a:t>b) </a:t>
            </a:r>
            <a:r>
              <a:rPr lang="cs-CZ" sz="4400" b="1" dirty="0" smtClean="0"/>
              <a:t>pahorkatiny</a:t>
            </a:r>
            <a:r>
              <a:rPr lang="cs-CZ" sz="4400" dirty="0" smtClean="0"/>
              <a:t>-výškový rozdíl do 150 m</a:t>
            </a:r>
          </a:p>
          <a:p>
            <a:r>
              <a:rPr lang="cs-CZ" sz="4400" dirty="0" smtClean="0"/>
              <a:t>- typická krajina ČR</a:t>
            </a:r>
          </a:p>
          <a:p>
            <a:r>
              <a:rPr lang="cs-CZ" sz="4400" dirty="0" smtClean="0"/>
              <a:t>c) </a:t>
            </a:r>
            <a:r>
              <a:rPr lang="cs-CZ" sz="4400" b="1" dirty="0" smtClean="0"/>
              <a:t>vrchovina</a:t>
            </a:r>
            <a:r>
              <a:rPr lang="cs-CZ" sz="4400" dirty="0" smtClean="0"/>
              <a:t>- výškový rozdíl do 300 m</a:t>
            </a:r>
          </a:p>
          <a:p>
            <a:r>
              <a:rPr lang="cs-CZ" sz="4400" dirty="0" smtClean="0"/>
              <a:t>- lesy, turisté (Českomoravská vrchovina)</a:t>
            </a:r>
          </a:p>
          <a:p>
            <a:r>
              <a:rPr lang="cs-CZ" sz="4400" dirty="0" smtClean="0"/>
              <a:t>d) </a:t>
            </a:r>
            <a:r>
              <a:rPr lang="cs-CZ" sz="4400" b="1" dirty="0" smtClean="0"/>
              <a:t>hornatina</a:t>
            </a:r>
            <a:r>
              <a:rPr lang="cs-CZ" sz="4400" dirty="0" smtClean="0"/>
              <a:t> – řeky mají velký spád a unášecí schopnost</a:t>
            </a:r>
          </a:p>
          <a:p>
            <a:r>
              <a:rPr lang="cs-CZ" sz="4400" dirty="0" smtClean="0"/>
              <a:t>- výškový rozdíl do 600 m</a:t>
            </a:r>
          </a:p>
          <a:p>
            <a:r>
              <a:rPr lang="cs-CZ" sz="4400" dirty="0" smtClean="0"/>
              <a:t>- lesy, méně obyvatel, turisté (Šumava)</a:t>
            </a:r>
          </a:p>
          <a:p>
            <a:r>
              <a:rPr lang="cs-CZ" sz="4400" dirty="0" smtClean="0"/>
              <a:t>e) </a:t>
            </a:r>
            <a:r>
              <a:rPr lang="cs-CZ" sz="4400" b="1" dirty="0" err="1" smtClean="0"/>
              <a:t>velehornatina</a:t>
            </a:r>
            <a:r>
              <a:rPr lang="cs-CZ" sz="4400" dirty="0" smtClean="0"/>
              <a:t> – ostré vrcholky pokryté sněhem a ledem</a:t>
            </a:r>
          </a:p>
          <a:p>
            <a:r>
              <a:rPr lang="cs-CZ" sz="4400" dirty="0" smtClean="0"/>
              <a:t>- silný mráz, vítr a ostré slunce</a:t>
            </a:r>
          </a:p>
          <a:p>
            <a:r>
              <a:rPr lang="cs-CZ" sz="4400" dirty="0" smtClean="0"/>
              <a:t>- výškový rozdíl nad 600 m</a:t>
            </a:r>
          </a:p>
          <a:p>
            <a:r>
              <a:rPr lang="cs-CZ" sz="4400" dirty="0" smtClean="0"/>
              <a:t>- málo narušená krajina – turisté (Tatry, Alpy)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Úkol- překresli do sešitu a vyplň </a:t>
            </a:r>
            <a:br>
              <a:rPr lang="cs-CZ" dirty="0" smtClean="0">
                <a:solidFill>
                  <a:srgbClr val="00B050"/>
                </a:solidFill>
              </a:rPr>
            </a:br>
            <a:r>
              <a:rPr lang="cs-CZ" dirty="0" smtClean="0">
                <a:solidFill>
                  <a:srgbClr val="00B050"/>
                </a:solidFill>
              </a:rPr>
              <a:t>s pomocí atlasu</a:t>
            </a:r>
            <a:endParaRPr lang="cs-CZ" dirty="0">
              <a:solidFill>
                <a:srgbClr val="00B05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42910" y="2571744"/>
          <a:ext cx="7582246" cy="2884784"/>
        </p:xfrm>
        <a:graphic>
          <a:graphicData uri="http://schemas.openxmlformats.org/drawingml/2006/table">
            <a:tbl>
              <a:tblPr/>
              <a:tblGrid>
                <a:gridCol w="2527177"/>
                <a:gridCol w="2527177"/>
                <a:gridCol w="2527892"/>
              </a:tblGrid>
              <a:tr h="4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Pohoří</a:t>
                      </a:r>
                      <a:endParaRPr lang="cs-CZ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Nejvyšší vrchol</a:t>
                      </a:r>
                      <a:endParaRPr lang="cs-CZ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latin typeface="Calibri"/>
                          <a:ea typeface="Calibri"/>
                          <a:cs typeface="Times New Roman"/>
                        </a:rPr>
                        <a:t>Nadmořská výška </a:t>
                      </a:r>
                      <a:endParaRPr lang="cs-CZ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latin typeface="Calibri"/>
                          <a:ea typeface="Calibri"/>
                          <a:cs typeface="Times New Roman"/>
                        </a:rPr>
                        <a:t>Himaláj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latin typeface="Calibri"/>
                          <a:ea typeface="Calibri"/>
                          <a:cs typeface="Times New Roman"/>
                        </a:rPr>
                        <a:t>Gerlachovský</a:t>
                      </a:r>
                      <a:r>
                        <a:rPr lang="cs-CZ" sz="1800" dirty="0">
                          <a:latin typeface="Calibri"/>
                          <a:ea typeface="Calibri"/>
                          <a:cs typeface="Times New Roman"/>
                        </a:rPr>
                        <a:t> štít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Times New Roman"/>
                        </a:rPr>
                        <a:t>Aconcagua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Times New Roman"/>
                        </a:rPr>
                        <a:t>Šumava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Times New Roman"/>
                        </a:rPr>
                        <a:t>Narodnaja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latin typeface="Calibri"/>
                          <a:ea typeface="Calibri"/>
                          <a:cs typeface="Times New Roman"/>
                        </a:rPr>
                        <a:t>Alpy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Úkol: Uč. str. 28/4 nahoře do sešitu</a:t>
            </a:r>
          </a:p>
          <a:p>
            <a:r>
              <a:rPr lang="cs-CZ" dirty="0" smtClean="0"/>
              <a:t>Vysvětlení 1. příkladu (u relativní výškové členitosti určujete typ krajiny podle rozdílu výšek  Když máte nejnižší výšku v krajině </a:t>
            </a:r>
            <a:r>
              <a:rPr lang="cs-CZ" b="1" dirty="0" smtClean="0"/>
              <a:t>56</a:t>
            </a:r>
            <a:r>
              <a:rPr lang="cs-CZ" dirty="0" smtClean="0"/>
              <a:t> m , a nejvyšší výška v krajině je </a:t>
            </a:r>
            <a:r>
              <a:rPr lang="cs-CZ" b="1" dirty="0" smtClean="0"/>
              <a:t>82</a:t>
            </a:r>
            <a:r>
              <a:rPr lang="cs-CZ" dirty="0" smtClean="0"/>
              <a:t> m, tak rozdíl je </a:t>
            </a:r>
            <a:r>
              <a:rPr lang="cs-CZ" b="1" dirty="0" smtClean="0"/>
              <a:t>26</a:t>
            </a:r>
            <a:r>
              <a:rPr lang="cs-CZ" dirty="0" smtClean="0"/>
              <a:t> m a my víme, když je rozdíl do </a:t>
            </a:r>
            <a:r>
              <a:rPr lang="cs-CZ" b="1" dirty="0" smtClean="0"/>
              <a:t>30</a:t>
            </a:r>
            <a:r>
              <a:rPr lang="cs-CZ" dirty="0" smtClean="0"/>
              <a:t> m, tak se jedná o </a:t>
            </a:r>
            <a:r>
              <a:rPr lang="cs-CZ" b="1" dirty="0" smtClean="0"/>
              <a:t>rovinu; </a:t>
            </a:r>
            <a:r>
              <a:rPr lang="cs-CZ" dirty="0" smtClean="0"/>
              <a:t>u absolutní výškové členitosti se bere daná výška v okolí, v tomto případě je výška v okolí do </a:t>
            </a:r>
            <a:r>
              <a:rPr lang="cs-CZ" b="1" dirty="0" smtClean="0"/>
              <a:t>200</a:t>
            </a:r>
            <a:r>
              <a:rPr lang="cs-CZ" dirty="0" smtClean="0"/>
              <a:t> m- jedná se tedy o </a:t>
            </a:r>
            <a:r>
              <a:rPr lang="cs-CZ" b="1" dirty="0" smtClean="0"/>
              <a:t>nížinu</a:t>
            </a:r>
            <a:r>
              <a:rPr lang="cs-CZ" dirty="0" smtClean="0"/>
              <a:t>.)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314</Words>
  <Application>Microsoft Office PowerPoint</Application>
  <PresentationFormat>Předvádění na obrazovce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Tvary zemského povrchu - zápis</vt:lpstr>
      <vt:lpstr>Tvary zemského povrchu - zápis</vt:lpstr>
      <vt:lpstr>Úkol- překresli do sešitu a vyplň  s pomocí atlasu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Zápisy</dc:title>
  <dc:creator>Jiříkův Aušus</dc:creator>
  <cp:lastModifiedBy>Jiříkův Aušus</cp:lastModifiedBy>
  <cp:revision>26</cp:revision>
  <dcterms:created xsi:type="dcterms:W3CDTF">2020-02-16T18:48:06Z</dcterms:created>
  <dcterms:modified xsi:type="dcterms:W3CDTF">2020-03-23T22:44:25Z</dcterms:modified>
</cp:coreProperties>
</file>