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9" r:id="rId4"/>
    <p:sldId id="28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84" r:id="rId14"/>
    <p:sldId id="270" r:id="rId15"/>
    <p:sldId id="271" r:id="rId16"/>
    <p:sldId id="272" r:id="rId17"/>
    <p:sldId id="285" r:id="rId18"/>
    <p:sldId id="274" r:id="rId19"/>
    <p:sldId id="278" r:id="rId20"/>
    <p:sldId id="279" r:id="rId21"/>
    <p:sldId id="276" r:id="rId22"/>
    <p:sldId id="282" r:id="rId23"/>
    <p:sldId id="277" r:id="rId24"/>
    <p:sldId id="280" r:id="rId25"/>
    <p:sldId id="281" r:id="rId26"/>
    <p:sldId id="260" r:id="rId27"/>
    <p:sldId id="268" r:id="rId28"/>
    <p:sldId id="27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DC2996-AFF6-4F2B-92B8-F47AB4CBFF73}" type="datetimeFigureOut">
              <a:rPr lang="cs-CZ" smtClean="0"/>
              <a:pPr/>
              <a:t>20.6.2017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C8F0506-9821-4F60-9BB4-8D219D0F04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3.wav"/><Relationship Id="rId7" Type="http://schemas.openxmlformats.org/officeDocument/2006/relationships/hyperlink" Target="//upload.wikimedia.org/wikipedia/commons/0/07/Jumping_Humpback_whale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//upload.wikimedia.org/wikipedia/commons/e/ed/Mirounga_leonina_male.JPG" TargetMode="External"/><Relationship Id="rId10" Type="http://schemas.openxmlformats.org/officeDocument/2006/relationships/image" Target="../media/image31.jpeg"/><Relationship Id="rId4" Type="http://schemas.openxmlformats.org/officeDocument/2006/relationships/audio" Target="../media/audio12.wav"/><Relationship Id="rId9" Type="http://schemas.openxmlformats.org/officeDocument/2006/relationships/hyperlink" Target="//upload.wikimedia.org/wikipedia/commons/6/60/Great_Skua_20080821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b/Geographic_Southpole.jpg" TargetMode="Externa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8/Kaiserpinguine_mit_Jungen.jpg" TargetMode="Externa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e/Drake_passage_en.png" TargetMode="Externa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//upload.wikimedia.org/wikipedia/commons/7/7a/CapeHorn.jpg" TargetMode="Externa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e/NSF_picture_of_Yamal.jpg" TargetMode="External"/><Relationship Id="rId13" Type="http://schemas.openxmlformats.org/officeDocument/2006/relationships/hyperlink" Target="http://upload.wikimedia.org/wikipedia/commons/9/9c/Costumes_Saami.jpg" TargetMode="External"/><Relationship Id="rId3" Type="http://schemas.openxmlformats.org/officeDocument/2006/relationships/hyperlink" Target="http://upload.wikimedia.org/wikipedia/commons/thumb/1/14/Aurora_Borealis_Salangen1.jpg/800px-Aurora_Borealis_Salangen1.jpg" TargetMode="External"/><Relationship Id="rId7" Type="http://schemas.openxmlformats.org/officeDocument/2006/relationships/hyperlink" Target="http://upload.wikimedia.org/wikipedia/commons/thumb/3/31/Arctic_circle.svg/478px-Arctic_circle.svg.png" TargetMode="External"/><Relationship Id="rId12" Type="http://schemas.openxmlformats.org/officeDocument/2006/relationships/hyperlink" Target="http://upload.wikimedia.org/wikipedia/commons/thumb/8/87/Saami_Family_1900.jpg/800px-Saami_Family_1900.jpg" TargetMode="External"/><Relationship Id="rId2" Type="http://schemas.openxmlformats.org/officeDocument/2006/relationships/hyperlink" Target="http://upload.wikimedia.org/wikipedia/commons/thumb/9/9c/LocationPolarRegions.png/800px-LocationPolarRegions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7/7c/Wostok-Station_core32.jpg/800px-Wostok-Station_core32.jpg" TargetMode="External"/><Relationship Id="rId11" Type="http://schemas.openxmlformats.org/officeDocument/2006/relationships/hyperlink" Target="http://upload.wikimedia.org/wikipedia/commons/thumb/7/73/Harbour_seal.jpg/800px-Harbour_seal.jpg" TargetMode="External"/><Relationship Id="rId5" Type="http://schemas.openxmlformats.org/officeDocument/2006/relationships/hyperlink" Target="http://upload.wikimedia.org/wikipedia/commons/thumb/4/4c/Baffin_Island_Northeast_Coast_1997-08-07.jpg/800px-Baffin_Island_Northeast_Coast_1997-08-07.jpg" TargetMode="External"/><Relationship Id="rId10" Type="http://schemas.openxmlformats.org/officeDocument/2006/relationships/hyperlink" Target="http://upload.wikimedia.org/wikipedia/commons/thumb/b/b6/Ursus_maritimus_in_Alaska.jpg/800px-Ursus_maritimus_in_Alaska.jpgledn&#237;" TargetMode="External"/><Relationship Id="rId4" Type="http://schemas.openxmlformats.org/officeDocument/2006/relationships/hyperlink" Target="http://upload.wikimedia.org/wikipedia/commons/thumb/7/7a/Amundsen-Scott_marsstation_ray_h_edit.jpg/800px-Amundsen-Scott_marsstation_ray_h_edit.jpg" TargetMode="External"/><Relationship Id="rId9" Type="http://schemas.openxmlformats.org/officeDocument/2006/relationships/hyperlink" Target="http://upload.wikimedia.org/wikipedia/commons/1/12/IcebreakerNasa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d/dd/Tysfjord_orca_1.jpg/800px-Tysfjord_orca_1.jpg" TargetMode="External"/><Relationship Id="rId3" Type="http://schemas.openxmlformats.org/officeDocument/2006/relationships/hyperlink" Target="http://upload.wikimedia.org/wikipedia/commons/thumb/c/ca/82northe.jpg/1000px-82northe.jpg" TargetMode="External"/><Relationship Id="rId7" Type="http://schemas.openxmlformats.org/officeDocument/2006/relationships/hyperlink" Target="http://upload.wikimedia.org/wikipedia/commons/thumb/e/ec/Polar_Bear_2004-11-15.jpg/792px-Polar_Bear_2004-11-15.jpg" TargetMode="External"/><Relationship Id="rId12" Type="http://schemas.openxmlformats.org/officeDocument/2006/relationships/hyperlink" Target="http://upload.wikimedia.org/wikipedia/commons/thumb/7/7d/Nlc_amundsen.jpg/427px-Nlc_amundsen.jpg" TargetMode="External"/><Relationship Id="rId2" Type="http://schemas.openxmlformats.org/officeDocument/2006/relationships/hyperlink" Target="http://upload.wikimedia.org/wikipedia/commons/thumb/e/e4/RobertPeary.jpg/455px-RobertPear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f/f2/Russian_Nuclear_Icebreaker_Arktika.jpg/800px-Russian_Nuclear_Icebreaker_Arktika.jpg" TargetMode="External"/><Relationship Id="rId11" Type="http://schemas.openxmlformats.org/officeDocument/2006/relationships/hyperlink" Target="http://upload.wikimedia.org/wikipedia/commons/thumb/6/62/Scott_of_the_Antarctic_crop.jpg/555px-Scott_of_the_Antarctic_crop.jpg" TargetMode="External"/><Relationship Id="rId5" Type="http://schemas.openxmlformats.org/officeDocument/2006/relationships/hyperlink" Target="http://upload.wikimedia.org/wikipedia/commons/thumb/6/69/ZareNadIslandem.jpg/800px-ZareNadIslandem.jpg" TargetMode="External"/><Relationship Id="rId10" Type="http://schemas.openxmlformats.org/officeDocument/2006/relationships/hyperlink" Target="http://upload.wikimedia.org/wikipedia/commons/thumb/8/8d/Emperor_penguin.jpg/220px-Emperor_penguin.jpg" TargetMode="External"/><Relationship Id="rId4" Type="http://schemas.openxmlformats.org/officeDocument/2006/relationships/hyperlink" Target="http://upload.wikimedia.org/wikipedia/commons/thumb/a/aa/Polarlicht_2.jpg/800px-Polarlicht_2.jpg" TargetMode="External"/><Relationship Id="rId9" Type="http://schemas.openxmlformats.org/officeDocument/2006/relationships/hyperlink" Target="http://upload.wikimedia.org/wikipedia/commons/thumb/f/f2/Antarctica_(orthographic_projection).svg/537px-Antarctica_(orthographic_projection).svg.pn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c/ce/Drake_passage_en.png/658px-Drake_passage_en.png" TargetMode="External"/><Relationship Id="rId3" Type="http://schemas.openxmlformats.org/officeDocument/2006/relationships/hyperlink" Target="http://upload.wikimedia.org/wikipedia/commons/thumb/e/ed/Mirounga_leonina_male.JPG/800px-Mirounga_leonina_male.JPG" TargetMode="External"/><Relationship Id="rId7" Type="http://schemas.openxmlformats.org/officeDocument/2006/relationships/hyperlink" Target="http://upload.wikimedia.org/wikipedia/commons/thumb/2/28/Kaiserpinguine_mit_Jungen.jpg/800px-Kaiserpinguine_mit_Jungen.jpg" TargetMode="External"/><Relationship Id="rId2" Type="http://schemas.openxmlformats.org/officeDocument/2006/relationships/hyperlink" Target="http://upload.wikimedia.org/wikipedia/commons/thumb/3/3e/SPSM.05.jpg/800px-SPSM.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8/8b/Geographic_Southpole.jpg/800px-Geographic_Southpole.jpg" TargetMode="External"/><Relationship Id="rId5" Type="http://schemas.openxmlformats.org/officeDocument/2006/relationships/hyperlink" Target="http://upload.wikimedia.org/wikipedia/commons/6/60/Great_Skua_20080821.jpg" TargetMode="External"/><Relationship Id="rId4" Type="http://schemas.openxmlformats.org/officeDocument/2006/relationships/hyperlink" Target="http://upload.wikimedia.org/wikipedia/commons/thumb/0/07/Jumping_Humpback_whale.jpg/800px-Jumping_Humpback_whale.jpg" TargetMode="External"/><Relationship Id="rId9" Type="http://schemas.openxmlformats.org/officeDocument/2006/relationships/hyperlink" Target="http://upload.wikimedia.org/wikipedia/commons/7/7a/CapeHorn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5.wav"/><Relationship Id="rId7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835696" y="476672"/>
            <a:ext cx="5472608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Přírodní oblasti Země</a:t>
            </a:r>
            <a:endParaRPr lang="cs-CZ" sz="7200" b="1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2267744" y="3933056"/>
            <a:ext cx="4536504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92D050"/>
                </a:solidFill>
                <a:latin typeface="Bookman Old Style" pitchFamily="18" charset="0"/>
              </a:rPr>
              <a:t>Polární kraje</a:t>
            </a:r>
            <a:endParaRPr lang="cs-CZ" sz="6000" b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Soubor:Transantarctic mountain 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315" y="404663"/>
            <a:ext cx="9788285" cy="63134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TextovéPole 4"/>
          <p:cNvSpPr txBox="1"/>
          <p:nvPr/>
        </p:nvSpPr>
        <p:spPr>
          <a:xfrm>
            <a:off x="323528" y="764704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Arktida a Antarktida</a:t>
            </a:r>
            <a:endParaRPr lang="cs-CZ" sz="40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88640"/>
            <a:ext cx="6898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Speciální lodě pro polární kraje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9512" y="908720"/>
            <a:ext cx="2736304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Bookman Old Style" pitchFamily="18" charset="0"/>
              </a:rPr>
              <a:t>VODOBOREC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228184" y="908720"/>
            <a:ext cx="2736304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Bookman Old Style" pitchFamily="18" charset="0"/>
              </a:rPr>
              <a:t>LEDOBOREC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03848" y="908720"/>
            <a:ext cx="2736304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Bookman Old Style" pitchFamily="18" charset="0"/>
              </a:rPr>
              <a:t>PÓLOBOREC</a:t>
            </a:r>
            <a:endParaRPr lang="cs-CZ" sz="2800" b="1" dirty="0">
              <a:latin typeface="Bookman Old Style" pitchFamily="18" charset="0"/>
            </a:endParaRPr>
          </a:p>
        </p:txBody>
      </p:sp>
      <p:pic>
        <p:nvPicPr>
          <p:cNvPr id="23554" name="Picture 2" descr="Soubor:Russian Nuclear Icebreaker Ark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8712968" cy="430073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83568" y="6519446"/>
            <a:ext cx="794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ruský atomový  ?  borec </a:t>
            </a:r>
            <a:r>
              <a:rPr lang="cs-CZ" sz="1600" dirty="0" err="1" smtClean="0"/>
              <a:t>Arktika</a:t>
            </a:r>
            <a:r>
              <a:rPr lang="cs-CZ" sz="1600" dirty="0" smtClean="0"/>
              <a:t> – 1. loď na světě, která dosáhla severního pólu (1977)</a:t>
            </a:r>
            <a:endParaRPr lang="cs-CZ" sz="16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188640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Největší šelma Arktidy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9512" y="836712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LEDNÍ MEDVĚD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131840" y="836712"/>
            <a:ext cx="288032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LEDNÍ PANDA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56176" y="836712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LEDNÍ GRIZLY</a:t>
            </a:r>
            <a:endParaRPr lang="cs-CZ" sz="3200" b="1" dirty="0">
              <a:latin typeface="Bookman Old Style" pitchFamily="18" charset="0"/>
            </a:endParaRPr>
          </a:p>
        </p:txBody>
      </p:sp>
      <p:pic>
        <p:nvPicPr>
          <p:cNvPr id="25602" name="Picture 2" descr="Soubor:Polar Bear 2004-11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8208912" cy="4418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88640"/>
            <a:ext cx="960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Živočich, tvořící vrchol potravního řetězce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2" y="908720"/>
            <a:ext cx="2736304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ŽRALOK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03848" y="908720"/>
            <a:ext cx="2736304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KOSATKA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228184" y="908720"/>
            <a:ext cx="2736304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LEDNÍ MEDVĚD</a:t>
            </a:r>
            <a:endParaRPr lang="cs-CZ" sz="3200" b="1" dirty="0">
              <a:latin typeface="Bookman Old Style" pitchFamily="18" charset="0"/>
            </a:endParaRPr>
          </a:p>
        </p:txBody>
      </p:sp>
      <p:pic>
        <p:nvPicPr>
          <p:cNvPr id="1028" name="Picture 4" descr="Soubor:Tysfjord orc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871296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can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9372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ANTARKTIDA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0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ANTARKTIDA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27650" name="Picture 2" descr="Soubor:Antarctica (orthographic projection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1"/>
            <a:ext cx="2952328" cy="244827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404664"/>
            <a:ext cx="60841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Bookman Old Style" pitchFamily="18" charset="0"/>
              </a:rPr>
              <a:t>- pátý </a:t>
            </a:r>
            <a:r>
              <a:rPr lang="cs-CZ" sz="2400" dirty="0" smtClean="0">
                <a:latin typeface="Bookman Old Style" pitchFamily="18" charset="0"/>
              </a:rPr>
              <a:t>největší </a:t>
            </a:r>
            <a:r>
              <a:rPr lang="cs-CZ" sz="2400" dirty="0" smtClean="0">
                <a:latin typeface="Bookman Old Style" pitchFamily="18" charset="0"/>
              </a:rPr>
              <a:t>světadíl</a:t>
            </a:r>
            <a:endParaRPr lang="cs-CZ" sz="2400" dirty="0" smtClean="0">
              <a:latin typeface="Bookman Old Style" pitchFamily="18" charset="0"/>
            </a:endParaRPr>
          </a:p>
          <a:p>
            <a:r>
              <a:rPr lang="cs-CZ" sz="2400" dirty="0" smtClean="0">
                <a:latin typeface="Bookman Old Style" pitchFamily="18" charset="0"/>
              </a:rPr>
              <a:t>- nejstudenější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Bookman Old Style" pitchFamily="18" charset="0"/>
              </a:rPr>
              <a:t>Ledovec</a:t>
            </a:r>
          </a:p>
          <a:p>
            <a:r>
              <a:rPr lang="cs-CZ" sz="2400" dirty="0" smtClean="0">
                <a:latin typeface="Bookman Old Style" pitchFamily="18" charset="0"/>
              </a:rPr>
              <a:t>- Bohatá ložiska nerostných surovin</a:t>
            </a:r>
            <a:endParaRPr lang="cs-CZ" sz="2400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Bookman Old Style" pitchFamily="18" charset="0"/>
              </a:rPr>
              <a:t>otevřený </a:t>
            </a:r>
          </a:p>
          <a:p>
            <a:r>
              <a:rPr lang="cs-CZ" sz="2400" dirty="0" smtClean="0">
                <a:latin typeface="Bookman Old Style" pitchFamily="18" charset="0"/>
              </a:rPr>
              <a:t>- Není </a:t>
            </a:r>
            <a:r>
              <a:rPr lang="cs-CZ" sz="2400" dirty="0" smtClean="0">
                <a:latin typeface="Bookman Old Style" pitchFamily="18" charset="0"/>
              </a:rPr>
              <a:t>trvale </a:t>
            </a:r>
            <a:r>
              <a:rPr lang="cs-CZ" sz="2400" dirty="0" smtClean="0">
                <a:latin typeface="Bookman Old Style" pitchFamily="18" charset="0"/>
              </a:rPr>
              <a:t>obydlený</a:t>
            </a:r>
            <a:endParaRPr lang="cs-CZ" sz="2400" dirty="0" smtClean="0">
              <a:latin typeface="Bookman Old Style" pitchFamily="18" charset="0"/>
            </a:endParaRPr>
          </a:p>
          <a:p>
            <a:r>
              <a:rPr lang="cs-CZ" sz="2400" dirty="0" smtClean="0">
                <a:latin typeface="Bookman Old Style" pitchFamily="18" charset="0"/>
              </a:rPr>
              <a:t>- vědecké stanice </a:t>
            </a:r>
          </a:p>
          <a:p>
            <a:r>
              <a:rPr lang="cs-CZ" sz="2400" dirty="0" smtClean="0">
                <a:latin typeface="Bookman Old Style" pitchFamily="18" charset="0"/>
              </a:rPr>
              <a:t>- Jižní pól</a:t>
            </a:r>
            <a:r>
              <a:rPr lang="cs-CZ" sz="2400" dirty="0" smtClean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(</a:t>
            </a:r>
            <a:r>
              <a:rPr lang="cs-CZ" sz="2400" dirty="0" err="1" smtClean="0">
                <a:latin typeface="Bookman Old Style" pitchFamily="18" charset="0"/>
              </a:rPr>
              <a:t>Amundsen</a:t>
            </a:r>
            <a:r>
              <a:rPr lang="cs-CZ" sz="2400" dirty="0" smtClean="0">
                <a:latin typeface="Bookman Old Style" pitchFamily="18" charset="0"/>
              </a:rPr>
              <a:t>-</a:t>
            </a:r>
            <a:r>
              <a:rPr lang="cs-CZ" sz="2400" dirty="0" err="1" smtClean="0">
                <a:latin typeface="Bookman Old Style" pitchFamily="18" charset="0"/>
              </a:rPr>
              <a:t>Scottova</a:t>
            </a:r>
            <a:r>
              <a:rPr lang="cs-CZ" sz="2400" dirty="0" smtClean="0">
                <a:latin typeface="Bookman Old Style" pitchFamily="18" charset="0"/>
              </a:rPr>
              <a:t>)</a:t>
            </a:r>
            <a:endParaRPr lang="cs-CZ" sz="2400" dirty="0" smtClean="0">
              <a:latin typeface="Bookman Old Style" pitchFamily="18" charset="0"/>
            </a:endParaRPr>
          </a:p>
          <a:p>
            <a:r>
              <a:rPr lang="cs-CZ" sz="2400" dirty="0" smtClean="0">
                <a:latin typeface="Bookman Old Style" pitchFamily="18" charset="0"/>
              </a:rPr>
              <a:t>- </a:t>
            </a:r>
            <a:r>
              <a:rPr lang="cs-CZ" sz="2400" i="1" dirty="0" smtClean="0">
                <a:latin typeface="Bookman Old Style" pitchFamily="18" charset="0"/>
              </a:rPr>
              <a:t>Flóra </a:t>
            </a:r>
            <a:r>
              <a:rPr lang="cs-CZ" sz="2400" i="1" dirty="0" smtClean="0">
                <a:latin typeface="Bookman Old Style" pitchFamily="18" charset="0"/>
              </a:rPr>
              <a:t>a </a:t>
            </a:r>
            <a:r>
              <a:rPr lang="cs-CZ" sz="2400" i="1" dirty="0" smtClean="0">
                <a:latin typeface="Bookman Old Style" pitchFamily="18" charset="0"/>
              </a:rPr>
              <a:t>fauna</a:t>
            </a:r>
            <a:r>
              <a:rPr lang="cs-CZ" sz="2400" dirty="0" smtClean="0">
                <a:latin typeface="Bookman Old Style" pitchFamily="18" charset="0"/>
              </a:rPr>
              <a:t>: chudší </a:t>
            </a:r>
            <a:r>
              <a:rPr lang="cs-CZ" sz="2400" dirty="0" smtClean="0">
                <a:latin typeface="Bookman Old Style" pitchFamily="18" charset="0"/>
              </a:rPr>
              <a:t>než v </a:t>
            </a:r>
            <a:r>
              <a:rPr lang="cs-CZ" sz="2400" dirty="0" smtClean="0">
                <a:latin typeface="Bookman Old Style" pitchFamily="18" charset="0"/>
              </a:rPr>
              <a:t>Arktidě  </a:t>
            </a:r>
            <a:r>
              <a:rPr lang="cs-CZ" sz="2400" i="1" dirty="0" smtClean="0">
                <a:latin typeface="Bookman Old Style" pitchFamily="18" charset="0"/>
              </a:rPr>
              <a:t>Život</a:t>
            </a:r>
            <a:r>
              <a:rPr lang="cs-CZ" sz="2400" dirty="0" smtClean="0">
                <a:latin typeface="Bookman Old Style" pitchFamily="18" charset="0"/>
              </a:rPr>
              <a:t>: jen </a:t>
            </a:r>
            <a:r>
              <a:rPr lang="cs-CZ" sz="2400" dirty="0" smtClean="0">
                <a:latin typeface="Bookman Old Style" pitchFamily="18" charset="0"/>
              </a:rPr>
              <a:t>v moři (rypouši, kytovci, </a:t>
            </a:r>
          </a:p>
          <a:p>
            <a:r>
              <a:rPr lang="cs-CZ" sz="2400" dirty="0" smtClean="0">
                <a:latin typeface="Bookman Old Style" pitchFamily="18" charset="0"/>
              </a:rPr>
              <a:t>plankton…) a ve vzduchu (buřňáci,</a:t>
            </a:r>
          </a:p>
          <a:p>
            <a:r>
              <a:rPr lang="cs-CZ" sz="2400" dirty="0" smtClean="0">
                <a:latin typeface="Bookman Old Style" pitchFamily="18" charset="0"/>
              </a:rPr>
              <a:t>chaluhy a albatrosy</a:t>
            </a:r>
            <a:r>
              <a:rPr lang="cs-CZ" sz="2400" dirty="0" smtClean="0">
                <a:latin typeface="Bookman Old Style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Bookman Old Style" pitchFamily="18" charset="0"/>
              </a:rPr>
              <a:t> Typickým </a:t>
            </a:r>
            <a:r>
              <a:rPr lang="cs-CZ" sz="2400" dirty="0" smtClean="0">
                <a:latin typeface="Bookman Old Style" pitchFamily="18" charset="0"/>
              </a:rPr>
              <a:t>živočichem jsou </a:t>
            </a:r>
            <a:r>
              <a:rPr lang="cs-CZ" sz="2400" dirty="0" smtClean="0">
                <a:latin typeface="Bookman Old Style" pitchFamily="18" charset="0"/>
              </a:rPr>
              <a:t>tučňáci 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Bookman Old Style" pitchFamily="18" charset="0"/>
              </a:rPr>
              <a:t> jižní Amerika (</a:t>
            </a:r>
            <a:r>
              <a:rPr lang="cs-CZ" sz="2400" dirty="0" err="1" smtClean="0">
                <a:latin typeface="Bookman Old Style" pitchFamily="18" charset="0"/>
              </a:rPr>
              <a:t>Drakeův</a:t>
            </a:r>
            <a:r>
              <a:rPr lang="cs-CZ" sz="2400" dirty="0" smtClean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průliv</a:t>
            </a:r>
            <a:r>
              <a:rPr lang="cs-CZ" sz="2400" dirty="0" smtClean="0">
                <a:latin typeface="Bookman Old Style" pitchFamily="18" charset="0"/>
              </a:rPr>
              <a:t>)</a:t>
            </a:r>
            <a:endParaRPr lang="cs-CZ" sz="2400" dirty="0" smtClean="0">
              <a:latin typeface="Bookman Old Style" pitchFamily="18" charset="0"/>
            </a:endParaRPr>
          </a:p>
          <a:p>
            <a:r>
              <a:rPr lang="cs-CZ" sz="2400" dirty="0" smtClean="0">
                <a:latin typeface="Bookman Old Style" pitchFamily="18" charset="0"/>
              </a:rPr>
              <a:t>  </a:t>
            </a:r>
          </a:p>
          <a:p>
            <a:r>
              <a:rPr lang="cs-CZ" sz="2400" dirty="0" smtClean="0">
                <a:latin typeface="Bookman Old Style" pitchFamily="18" charset="0"/>
              </a:rPr>
              <a:t> </a:t>
            </a:r>
          </a:p>
          <a:p>
            <a:endParaRPr lang="cs-CZ" sz="2400" dirty="0" smtClean="0">
              <a:latin typeface="Bookman Old Style" pitchFamily="18" charset="0"/>
            </a:endParaRPr>
          </a:p>
          <a:p>
            <a:endParaRPr lang="cs-CZ" sz="2400" dirty="0">
              <a:latin typeface="Bookman Old Style" pitchFamily="18" charset="0"/>
            </a:endParaRPr>
          </a:p>
        </p:txBody>
      </p:sp>
      <p:pic>
        <p:nvPicPr>
          <p:cNvPr id="27652" name="Picture 4" descr="http://upload.wikimedia.org/wikipedia/commons/thumb/8/8d/Emperor_penguin.jpg/220px-Emperor_pengu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80928"/>
            <a:ext cx="3096344" cy="374441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732240" y="6519446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tučňák císařský</a:t>
            </a:r>
            <a:endParaRPr lang="cs-CZ" sz="1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Jižní pól dobyl norský </a:t>
            </a:r>
            <a:endParaRPr lang="cs-CZ" sz="3200" dirty="0" smtClean="0">
              <a:latin typeface="Bookman Old Style" pitchFamily="18" charset="0"/>
            </a:endParaRPr>
          </a:p>
          <a:p>
            <a:r>
              <a:rPr lang="cs-CZ" sz="3200" dirty="0" smtClean="0">
                <a:latin typeface="Bookman Old Style" pitchFamily="18" charset="0"/>
              </a:rPr>
              <a:t>badatel </a:t>
            </a:r>
            <a:r>
              <a:rPr lang="cs-CZ" sz="3200" dirty="0" err="1" smtClean="0">
                <a:latin typeface="Bookman Old Style" pitchFamily="18" charset="0"/>
              </a:rPr>
              <a:t>Roald</a:t>
            </a:r>
            <a:endParaRPr lang="cs-CZ" sz="3200" dirty="0" smtClean="0">
              <a:latin typeface="Bookman Old Style" pitchFamily="18" charset="0"/>
            </a:endParaRPr>
          </a:p>
          <a:p>
            <a:r>
              <a:rPr lang="cs-CZ" sz="3200" dirty="0" err="1" smtClean="0">
                <a:latin typeface="Bookman Old Style" pitchFamily="18" charset="0"/>
              </a:rPr>
              <a:t>Amundsen</a:t>
            </a:r>
            <a:r>
              <a:rPr lang="cs-CZ" sz="3200" dirty="0" smtClean="0">
                <a:latin typeface="Bookman Old Style" pitchFamily="18" charset="0"/>
              </a:rPr>
              <a:t> (1911). </a:t>
            </a:r>
          </a:p>
          <a:p>
            <a:r>
              <a:rPr lang="cs-CZ" sz="2400" dirty="0" smtClean="0">
                <a:latin typeface="Bookman Old Style" pitchFamily="18" charset="0"/>
              </a:rPr>
              <a:t> </a:t>
            </a:r>
            <a:endParaRPr lang="cs-CZ" sz="2400" dirty="0">
              <a:latin typeface="Bookman Old Style" pitchFamily="18" charset="0"/>
            </a:endParaRPr>
          </a:p>
        </p:txBody>
      </p:sp>
      <p:pic>
        <p:nvPicPr>
          <p:cNvPr id="29698" name="Picture 2" descr="Roald Amund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56992"/>
            <a:ext cx="3079229" cy="316835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588224" y="6519446"/>
            <a:ext cx="1801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Roald</a:t>
            </a:r>
            <a:r>
              <a:rPr lang="cs-CZ" sz="1600" dirty="0" smtClean="0"/>
              <a:t>  </a:t>
            </a:r>
            <a:r>
              <a:rPr lang="cs-CZ" sz="1600" dirty="0" err="1" smtClean="0"/>
              <a:t>Amundsen</a:t>
            </a:r>
            <a:endParaRPr lang="cs-CZ" sz="1600" dirty="0"/>
          </a:p>
        </p:txBody>
      </p:sp>
      <p:pic>
        <p:nvPicPr>
          <p:cNvPr id="29700" name="Picture 4" descr="Soubor:Scott of the Antarctic cr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88640"/>
            <a:ext cx="3027124" cy="280831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372200" y="2996952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Robert </a:t>
            </a:r>
            <a:r>
              <a:rPr lang="cs-CZ" sz="1600" dirty="0" err="1" smtClean="0"/>
              <a:t>Falcon</a:t>
            </a:r>
            <a:r>
              <a:rPr lang="cs-CZ" sz="1600" dirty="0" smtClean="0"/>
              <a:t> </a:t>
            </a:r>
            <a:r>
              <a:rPr lang="cs-CZ" sz="1600" dirty="0" err="1" smtClean="0"/>
              <a:t>Scott</a:t>
            </a:r>
            <a:endParaRPr lang="cs-CZ" sz="1600" dirty="0"/>
          </a:p>
        </p:txBody>
      </p:sp>
      <p:pic>
        <p:nvPicPr>
          <p:cNvPr id="29704" name="Picture 8" descr="Soubor:SPSM.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429000"/>
            <a:ext cx="5472608" cy="309634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83568" y="6519446"/>
            <a:ext cx="437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letecký pohled na </a:t>
            </a:r>
            <a:r>
              <a:rPr lang="cs-CZ" sz="1600" dirty="0" err="1" smtClean="0"/>
              <a:t>Amundsen</a:t>
            </a:r>
            <a:r>
              <a:rPr lang="cs-CZ" sz="1600" dirty="0" smtClean="0"/>
              <a:t>-</a:t>
            </a:r>
            <a:r>
              <a:rPr lang="cs-CZ" sz="1600" dirty="0" err="1" smtClean="0"/>
              <a:t>Scottovu</a:t>
            </a:r>
            <a:r>
              <a:rPr lang="cs-CZ" sz="1600" dirty="0" smtClean="0"/>
              <a:t> stanici</a:t>
            </a:r>
            <a:endParaRPr lang="cs-CZ" sz="16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oubor:Mirounga leonina ma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24944"/>
            <a:ext cx="4392488" cy="36004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59632" y="6519446"/>
            <a:ext cx="2079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rypouš sloní - samec</a:t>
            </a:r>
            <a:endParaRPr lang="cs-CZ" sz="1600" dirty="0"/>
          </a:p>
        </p:txBody>
      </p:sp>
      <p:pic>
        <p:nvPicPr>
          <p:cNvPr id="28676" name="Picture 4" descr="Soubor:Jumping Humpback whal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573016"/>
            <a:ext cx="4248472" cy="29523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28184" y="6519446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keporkak</a:t>
            </a:r>
            <a:endParaRPr lang="cs-CZ" sz="1600" dirty="0"/>
          </a:p>
        </p:txBody>
      </p:sp>
      <p:pic>
        <p:nvPicPr>
          <p:cNvPr id="28678" name="Picture 6" descr="Soubor:Great Skua 2008082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188640"/>
            <a:ext cx="4248472" cy="302433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084168" y="3212976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chaluha velká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188640"/>
            <a:ext cx="540885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B0F0"/>
                </a:solidFill>
                <a:latin typeface="Bookman Old Style" pitchFamily="18" charset="0"/>
              </a:rPr>
              <a:t>- </a:t>
            </a:r>
            <a:r>
              <a:rPr lang="cs-CZ" sz="2800" dirty="0" smtClean="0">
                <a:latin typeface="Bookman Old Style" pitchFamily="18" charset="0"/>
              </a:rPr>
              <a:t>globální </a:t>
            </a:r>
            <a:r>
              <a:rPr lang="cs-CZ" sz="2800" dirty="0" smtClean="0">
                <a:latin typeface="Bookman Old Style" pitchFamily="18" charset="0"/>
              </a:rPr>
              <a:t>oteplování (za 50 let</a:t>
            </a:r>
          </a:p>
          <a:p>
            <a:r>
              <a:rPr lang="cs-CZ" sz="2800" dirty="0" smtClean="0">
                <a:latin typeface="Bookman Old Style" pitchFamily="18" charset="0"/>
              </a:rPr>
              <a:t>o</a:t>
            </a:r>
            <a:r>
              <a:rPr lang="cs-CZ" sz="2800" dirty="0" smtClean="0">
                <a:latin typeface="Bookman Old Style" pitchFamily="18" charset="0"/>
              </a:rPr>
              <a:t> </a:t>
            </a:r>
            <a:r>
              <a:rPr lang="cs-CZ" sz="2800" dirty="0" smtClean="0">
                <a:latin typeface="Bookman Old Style" pitchFamily="18" charset="0"/>
              </a:rPr>
              <a:t>3°C</a:t>
            </a:r>
            <a:r>
              <a:rPr lang="cs-CZ" sz="2800" dirty="0" smtClean="0">
                <a:latin typeface="Bookman Old Style" pitchFamily="18" charset="0"/>
              </a:rPr>
              <a:t>). </a:t>
            </a:r>
            <a:endParaRPr lang="cs-CZ" sz="2800" dirty="0" smtClean="0">
              <a:latin typeface="Bookman Old Style" pitchFamily="18" charset="0"/>
            </a:endParaRPr>
          </a:p>
          <a:p>
            <a:r>
              <a:rPr lang="cs-CZ" sz="2800" dirty="0" smtClean="0">
                <a:latin typeface="Bookman Old Style" pitchFamily="18" charset="0"/>
              </a:rPr>
              <a:t>- ultrafialové </a:t>
            </a:r>
            <a:r>
              <a:rPr lang="cs-CZ" sz="2800" dirty="0" smtClean="0">
                <a:latin typeface="Bookman Old Style" pitchFamily="18" charset="0"/>
              </a:rPr>
              <a:t>záření,</a:t>
            </a:r>
          </a:p>
          <a:p>
            <a:r>
              <a:rPr lang="cs-CZ" sz="2800" dirty="0" smtClean="0">
                <a:latin typeface="Bookman Old Style" pitchFamily="18" charset="0"/>
              </a:rPr>
              <a:t>skrz </a:t>
            </a:r>
            <a:r>
              <a:rPr lang="cs-CZ" sz="2800" dirty="0" smtClean="0">
                <a:latin typeface="Bookman Old Style" pitchFamily="18" charset="0"/>
              </a:rPr>
              <a:t>ozonovou</a:t>
            </a:r>
          </a:p>
          <a:p>
            <a:r>
              <a:rPr lang="cs-CZ" sz="2800" dirty="0" smtClean="0">
                <a:latin typeface="Bookman Old Style" pitchFamily="18" charset="0"/>
              </a:rPr>
              <a:t>díru.</a:t>
            </a:r>
          </a:p>
          <a:p>
            <a:r>
              <a:rPr lang="cs-CZ" sz="2400" dirty="0" smtClean="0">
                <a:latin typeface="Bookman Old Style" pitchFamily="18" charset="0"/>
              </a:rPr>
              <a:t> </a:t>
            </a:r>
            <a:endParaRPr lang="cs-CZ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ozonová vrstva nad antarktid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5905500" cy="638175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42844" y="285728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Ozonová díra nad Antarktidou</a:t>
            </a:r>
            <a:endParaRPr lang="cs-CZ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Geographic Southpo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8784976" cy="455371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79712" y="188640"/>
            <a:ext cx="5333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Rok dobytí Jižního pólu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908720"/>
            <a:ext cx="19442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1910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563888" y="908720"/>
            <a:ext cx="19442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1911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588224" y="908720"/>
            <a:ext cx="19442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1912</a:t>
            </a:r>
            <a:endParaRPr lang="cs-CZ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188640"/>
            <a:ext cx="7141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Typický živočich pro Antarktidu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9512" y="908720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 MEDVĚD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03848" y="908720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 LIŠKA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300192" y="908720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TUČŇÁK</a:t>
            </a:r>
            <a:endParaRPr lang="cs-CZ" sz="3200" b="1" dirty="0">
              <a:latin typeface="Bookman Old Style" pitchFamily="18" charset="0"/>
            </a:endParaRPr>
          </a:p>
        </p:txBody>
      </p:sp>
      <p:pic>
        <p:nvPicPr>
          <p:cNvPr id="1026" name="Picture 2" descr="Soubor:Kaiserpinguine mit Jung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8784976" cy="432048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491880" y="6519446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?   císařští i s mláďaty </a:t>
            </a:r>
            <a:endParaRPr lang="cs-CZ" sz="1600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88640"/>
            <a:ext cx="939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Dvě oblasti - na severu </a:t>
            </a:r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Arktida</a:t>
            </a:r>
          </a:p>
          <a:p>
            <a:r>
              <a:rPr lang="cs-CZ" sz="2400" dirty="0" smtClean="0">
                <a:latin typeface="Bookman Old Style" pitchFamily="18" charset="0"/>
              </a:rPr>
              <a:t>- část planety Země ležící za </a:t>
            </a:r>
            <a:r>
              <a:rPr lang="cs-CZ" sz="2400" dirty="0" smtClean="0">
                <a:solidFill>
                  <a:srgbClr val="00B0F0"/>
                </a:solidFill>
                <a:latin typeface="Bookman Old Style" pitchFamily="18" charset="0"/>
              </a:rPr>
              <a:t>Severním polárním kruhem</a:t>
            </a:r>
            <a:r>
              <a:rPr lang="cs-CZ" sz="3200" b="1" dirty="0" smtClean="0">
                <a:latin typeface="Bookman Old Style" pitchFamily="18" charset="0"/>
              </a:rPr>
              <a:t>		</a:t>
            </a:r>
            <a:endParaRPr lang="cs-CZ" sz="3200" b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Soubor:LocationPolarReg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712968" cy="446449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cs-CZ" sz="3200" b="1" dirty="0" smtClean="0">
                <a:latin typeface="Bookman Old Style" pitchFamily="18" charset="0"/>
              </a:rPr>
              <a:t> - na jihu </a:t>
            </a:r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Antarktida</a:t>
            </a:r>
          </a:p>
          <a:p>
            <a:r>
              <a:rPr lang="cs-CZ" sz="2400" dirty="0" smtClean="0">
                <a:latin typeface="Bookman Old Style" pitchFamily="18" charset="0"/>
              </a:rPr>
              <a:t>- část planety Země ležící za </a:t>
            </a:r>
            <a:r>
              <a:rPr lang="cs-CZ" sz="2400" dirty="0" smtClean="0">
                <a:solidFill>
                  <a:srgbClr val="00B0F0"/>
                </a:solidFill>
                <a:latin typeface="Bookman Old Style" pitchFamily="18" charset="0"/>
              </a:rPr>
              <a:t>Jižním polárním kruhem</a:t>
            </a:r>
            <a:endParaRPr lang="cs-CZ" sz="2400" dirty="0">
              <a:solidFill>
                <a:srgbClr val="00B0F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7395" y="0"/>
            <a:ext cx="890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Průliv, oddělující Antarktidu od Ameriky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51520" y="1124744"/>
            <a:ext cx="2592288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DRAKEŮV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1520" y="2996952"/>
            <a:ext cx="2592288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BERINGŮV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4797152"/>
            <a:ext cx="2592288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BAFFINŮV</a:t>
            </a:r>
            <a:endParaRPr lang="cs-CZ" sz="3200" b="1" dirty="0">
              <a:latin typeface="Bookman Old Style" pitchFamily="18" charset="0"/>
            </a:endParaRPr>
          </a:p>
        </p:txBody>
      </p:sp>
      <p:pic>
        <p:nvPicPr>
          <p:cNvPr id="36866" name="Picture 2" descr="Soubor:Drake passage e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8680"/>
            <a:ext cx="5760640" cy="3096344"/>
          </a:xfrm>
          <a:prstGeom prst="rect">
            <a:avLst/>
          </a:prstGeom>
          <a:noFill/>
        </p:spPr>
      </p:pic>
      <p:pic>
        <p:nvPicPr>
          <p:cNvPr id="36868" name="Picture 4" descr="Soubor:CapeHor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17032"/>
            <a:ext cx="5760640" cy="2796581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932040" y="651944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mys </a:t>
            </a:r>
            <a:r>
              <a:rPr lang="cs-CZ" sz="1600" dirty="0" err="1" smtClean="0"/>
              <a:t>Horn</a:t>
            </a:r>
            <a:r>
              <a:rPr lang="cs-CZ" sz="1600" dirty="0" smtClean="0"/>
              <a:t> – pohled z jihu</a:t>
            </a:r>
            <a:endParaRPr lang="cs-CZ" sz="16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188640"/>
            <a:ext cx="5327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Komu patří Antarktida?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03848" y="5157192"/>
            <a:ext cx="27363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AMUNDSEN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347864" y="908720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RUSKU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300192" y="908720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NIKOMU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132856"/>
            <a:ext cx="92624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>
                <a:solidFill>
                  <a:srgbClr val="FFC000"/>
                </a:solidFill>
                <a:latin typeface="Bookman Old Style" pitchFamily="18" charset="0"/>
              </a:rPr>
              <a:t>Místo s nejnižší naměřenou teplotou na Zemi</a:t>
            </a:r>
            <a:endParaRPr lang="cs-CZ" sz="30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1520" y="2852936"/>
            <a:ext cx="2664296" cy="1202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STANICE VOSTOK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75856" y="2852936"/>
            <a:ext cx="2664296" cy="1202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STANICE HORN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300192" y="2852936"/>
            <a:ext cx="2592288" cy="1202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STANICE SCOTT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19672" y="4365104"/>
            <a:ext cx="5609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Dobyvatel severního pólu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95536" y="908720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USA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23528" y="5157192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SCOTT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444208" y="5157192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PEARY</a:t>
            </a:r>
            <a:endParaRPr lang="cs-CZ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0"/>
            <a:ext cx="33794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Zápis do sešitu</a:t>
            </a:r>
          </a:p>
          <a:p>
            <a:r>
              <a:rPr lang="cs-CZ" sz="3200" b="1" dirty="0" smtClean="0">
                <a:solidFill>
                  <a:srgbClr val="92D050"/>
                </a:solidFill>
                <a:latin typeface="Bookman Old Style" pitchFamily="18" charset="0"/>
              </a:rPr>
              <a:t>Arktida</a:t>
            </a:r>
            <a:endParaRPr lang="cs-CZ" sz="3200" b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980728"/>
            <a:ext cx="91694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Okolí severního pólu </a:t>
            </a:r>
            <a:r>
              <a:rPr lang="cs-CZ" sz="2400" dirty="0" smtClean="0">
                <a:latin typeface="Bookman Old Style" pitchFamily="18" charset="0"/>
              </a:rPr>
              <a:t>– Severní ledový oceán a pevniny ležící</a:t>
            </a:r>
          </a:p>
          <a:p>
            <a:r>
              <a:rPr lang="cs-CZ" sz="2400" dirty="0" smtClean="0">
                <a:latin typeface="Bookman Old Style" pitchFamily="18" charset="0"/>
              </a:rPr>
              <a:t>			       za severním polárním kruhem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Flora</a:t>
            </a:r>
            <a:r>
              <a:rPr lang="cs-CZ" sz="2400" dirty="0" smtClean="0">
                <a:latin typeface="Bookman Old Style" pitchFamily="18" charset="0"/>
              </a:rPr>
              <a:t> – mechy, lišejníky, lomikámeny…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Fauna</a:t>
            </a:r>
            <a:r>
              <a:rPr lang="cs-CZ" sz="2400" dirty="0" smtClean="0">
                <a:latin typeface="Bookman Old Style" pitchFamily="18" charset="0"/>
              </a:rPr>
              <a:t> – lední medvěd, polární liška, kosatka, tuleň…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Lidé </a:t>
            </a:r>
            <a:r>
              <a:rPr lang="cs-CZ" sz="2400" dirty="0" smtClean="0">
                <a:latin typeface="Bookman Old Style" pitchFamily="18" charset="0"/>
              </a:rPr>
              <a:t>– </a:t>
            </a:r>
            <a:r>
              <a:rPr lang="cs-CZ" sz="2400" dirty="0" err="1" smtClean="0">
                <a:latin typeface="Bookman Old Style" pitchFamily="18" charset="0"/>
              </a:rPr>
              <a:t>Inuité</a:t>
            </a:r>
            <a:r>
              <a:rPr lang="cs-CZ" sz="2400" dirty="0" smtClean="0">
                <a:latin typeface="Bookman Old Style" pitchFamily="18" charset="0"/>
              </a:rPr>
              <a:t>, Eskymáci, Sámové …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Dobyvatel</a:t>
            </a:r>
            <a:r>
              <a:rPr lang="cs-CZ" sz="2400" dirty="0" smtClean="0">
                <a:latin typeface="Bookman Old Style" pitchFamily="18" charset="0"/>
              </a:rPr>
              <a:t> – Robert </a:t>
            </a:r>
            <a:r>
              <a:rPr lang="cs-CZ" sz="2400" dirty="0" err="1" smtClean="0">
                <a:latin typeface="Bookman Old Style" pitchFamily="18" charset="0"/>
              </a:rPr>
              <a:t>Peary</a:t>
            </a:r>
            <a:r>
              <a:rPr lang="cs-CZ" sz="2400" dirty="0" smtClean="0">
                <a:latin typeface="Bookman Old Style" pitchFamily="18" charset="0"/>
              </a:rPr>
              <a:t> (1909)</a:t>
            </a:r>
          </a:p>
          <a:p>
            <a:endParaRPr lang="cs-CZ" sz="2400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03848" y="3212976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2D050"/>
                </a:solidFill>
                <a:latin typeface="Bookman Old Style" pitchFamily="18" charset="0"/>
              </a:rPr>
              <a:t>Antarktida</a:t>
            </a:r>
            <a:endParaRPr lang="cs-CZ" sz="3200" b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3645024"/>
            <a:ext cx="88873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Okolí jižního pólu </a:t>
            </a:r>
            <a:r>
              <a:rPr lang="cs-CZ" sz="2400" dirty="0" smtClean="0">
                <a:latin typeface="Bookman Old Style" pitchFamily="18" charset="0"/>
              </a:rPr>
              <a:t>– světadíl Antarktida a ostrovy ležící za </a:t>
            </a:r>
          </a:p>
          <a:p>
            <a:r>
              <a:rPr lang="cs-CZ" sz="2400" dirty="0" smtClean="0">
                <a:latin typeface="Bookman Old Style" pitchFamily="18" charset="0"/>
              </a:rPr>
              <a:t>			   jižním polárním kruhem</a:t>
            </a:r>
          </a:p>
          <a:p>
            <a:r>
              <a:rPr lang="cs-CZ" sz="2400" dirty="0" smtClean="0">
                <a:latin typeface="Bookman Old Style" pitchFamily="18" charset="0"/>
              </a:rPr>
              <a:t>Chladnější než Arktida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Flora</a:t>
            </a:r>
            <a:r>
              <a:rPr lang="cs-CZ" sz="2400" dirty="0" smtClean="0">
                <a:latin typeface="Bookman Old Style" pitchFamily="18" charset="0"/>
              </a:rPr>
              <a:t> – viz Arktida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Fauna</a:t>
            </a:r>
            <a:r>
              <a:rPr lang="cs-CZ" sz="2400" dirty="0" smtClean="0">
                <a:latin typeface="Bookman Old Style" pitchFamily="18" charset="0"/>
              </a:rPr>
              <a:t> – tučňáci, lachtani, velryby, chaluhy, tuleni…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Lidé </a:t>
            </a:r>
            <a:r>
              <a:rPr lang="cs-CZ" sz="2400" dirty="0" smtClean="0">
                <a:latin typeface="Bookman Old Style" pitchFamily="18" charset="0"/>
              </a:rPr>
              <a:t>– trvale nežijí</a:t>
            </a:r>
          </a:p>
          <a:p>
            <a:r>
              <a:rPr lang="cs-CZ" sz="2400" dirty="0" smtClean="0">
                <a:latin typeface="Bookman Old Style" pitchFamily="18" charset="0"/>
              </a:rPr>
              <a:t>Největší pevninský ledovec – mocný až 4 800 m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Otevřený světadíl </a:t>
            </a:r>
            <a:r>
              <a:rPr lang="cs-CZ" sz="2400" dirty="0" smtClean="0">
                <a:latin typeface="Bookman Old Style" pitchFamily="18" charset="0"/>
              </a:rPr>
              <a:t>= nepatří nikomu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Bookman Old Style" pitchFamily="18" charset="0"/>
              </a:rPr>
              <a:t>Dobyvatel</a:t>
            </a:r>
            <a:r>
              <a:rPr lang="cs-CZ" sz="2400" dirty="0" smtClean="0">
                <a:latin typeface="Bookman Old Style" pitchFamily="18" charset="0"/>
              </a:rPr>
              <a:t> – </a:t>
            </a:r>
            <a:r>
              <a:rPr lang="cs-CZ" sz="2400" dirty="0" err="1" smtClean="0">
                <a:latin typeface="Bookman Old Style" pitchFamily="18" charset="0"/>
              </a:rPr>
              <a:t>Roald</a:t>
            </a:r>
            <a:r>
              <a:rPr lang="cs-CZ" sz="2400" dirty="0" smtClean="0">
                <a:latin typeface="Bookman Old Style" pitchFamily="18" charset="0"/>
              </a:rPr>
              <a:t> </a:t>
            </a:r>
            <a:r>
              <a:rPr lang="cs-CZ" sz="2400" dirty="0" err="1" smtClean="0">
                <a:latin typeface="Bookman Old Style" pitchFamily="18" charset="0"/>
              </a:rPr>
              <a:t>Amundsen</a:t>
            </a:r>
            <a:r>
              <a:rPr lang="cs-CZ" sz="2400" dirty="0" smtClean="0">
                <a:latin typeface="Bookman Old Style" pitchFamily="18" charset="0"/>
              </a:rPr>
              <a:t> (1911)</a:t>
            </a:r>
            <a:endParaRPr lang="cs-CZ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4293096"/>
            <a:ext cx="4998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Dobyvatel jižního pólu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5157192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SCOTT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03848" y="5157192"/>
            <a:ext cx="27363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AMUNDSEN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444208" y="5157192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PEARY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39752" y="188640"/>
            <a:ext cx="455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Význam slova </a:t>
            </a:r>
            <a:r>
              <a:rPr lang="cs-CZ" sz="3200" b="1" dirty="0" err="1" smtClean="0">
                <a:solidFill>
                  <a:srgbClr val="FFC000"/>
                </a:solidFill>
                <a:latin typeface="Bookman Old Style" pitchFamily="18" charset="0"/>
              </a:rPr>
              <a:t>Inuité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300192" y="908720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NEZNÁMÍ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419872" y="908720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LIDÉ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51520" y="908720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SEVEŘANÉ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2060848"/>
            <a:ext cx="791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Největší pevninský ledovec na světě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444208" y="2996952"/>
            <a:ext cx="2520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GRÓNSKÝ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843808" y="2996952"/>
            <a:ext cx="35283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ANTARKTICKÝ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79512" y="2996952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ARKTICKÝ</a:t>
            </a:r>
            <a:endParaRPr lang="cs-CZ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548680"/>
            <a:ext cx="9144000" cy="534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16000">
              <a:lnSpc>
                <a:spcPct val="150000"/>
              </a:lnSpc>
              <a:buAutoNum type="arabicPeriod"/>
            </a:pPr>
            <a:r>
              <a:rPr lang="cs-CZ" sz="2300" dirty="0" smtClean="0">
                <a:latin typeface="Bookman Old Style" pitchFamily="18" charset="0"/>
              </a:rPr>
              <a:t>Může ve volné přírodě sežrat lední medvěd tučňáka?</a:t>
            </a:r>
          </a:p>
          <a:p>
            <a:pPr marL="457200" indent="-216000">
              <a:lnSpc>
                <a:spcPct val="150000"/>
              </a:lnSpc>
              <a:buAutoNum type="arabicPeriod"/>
            </a:pPr>
            <a:r>
              <a:rPr lang="cs-CZ" sz="2300" dirty="0" smtClean="0">
                <a:latin typeface="Bookman Old Style" pitchFamily="18" charset="0"/>
              </a:rPr>
              <a:t>Jak se jmenuje oblast okolo severního pólu?</a:t>
            </a:r>
          </a:p>
          <a:p>
            <a:pPr marL="457200" indent="-216000">
              <a:lnSpc>
                <a:spcPct val="150000"/>
              </a:lnSpc>
              <a:buAutoNum type="arabicPeriod"/>
            </a:pPr>
            <a:r>
              <a:rPr lang="cs-CZ" sz="2300" dirty="0" smtClean="0">
                <a:latin typeface="Bookman Old Style" pitchFamily="18" charset="0"/>
              </a:rPr>
              <a:t>Jak se jmenuje oblast okolo jižního pólu?</a:t>
            </a:r>
          </a:p>
          <a:p>
            <a:pPr marL="457200" indent="-216000">
              <a:lnSpc>
                <a:spcPct val="150000"/>
              </a:lnSpc>
              <a:buAutoNum type="arabicPeriod"/>
            </a:pPr>
            <a:r>
              <a:rPr lang="cs-CZ" sz="2300" dirty="0" smtClean="0">
                <a:latin typeface="Bookman Old Style" pitchFamily="18" charset="0"/>
              </a:rPr>
              <a:t>Uveďte dva druhy rostlin typických pro polární kraje.</a:t>
            </a:r>
          </a:p>
          <a:p>
            <a:pPr marL="457200" indent="-216000">
              <a:lnSpc>
                <a:spcPct val="150000"/>
              </a:lnSpc>
              <a:buAutoNum type="arabicPeriod" startAt="5"/>
            </a:pPr>
            <a:r>
              <a:rPr lang="cs-CZ" sz="2300" dirty="0" smtClean="0">
                <a:latin typeface="Bookman Old Style" pitchFamily="18" charset="0"/>
              </a:rPr>
              <a:t>Uveďte tři druhy živočichů typických pro polární kraje.</a:t>
            </a:r>
          </a:p>
          <a:p>
            <a:pPr marL="457200" indent="-216000">
              <a:lnSpc>
                <a:spcPct val="150000"/>
              </a:lnSpc>
              <a:buAutoNum type="arabicPeriod" startAt="6"/>
            </a:pPr>
            <a:r>
              <a:rPr lang="cs-CZ" sz="2300" dirty="0" smtClean="0">
                <a:latin typeface="Bookman Old Style" pitchFamily="18" charset="0"/>
              </a:rPr>
              <a:t>Uveďte národy trvale žijící v oblasti Arktidy.</a:t>
            </a:r>
          </a:p>
          <a:p>
            <a:pPr marL="457200" indent="-216000">
              <a:lnSpc>
                <a:spcPct val="150000"/>
              </a:lnSpc>
              <a:buAutoNum type="arabicPeriod" startAt="6"/>
            </a:pPr>
            <a:r>
              <a:rPr lang="cs-CZ" sz="2300" dirty="0" smtClean="0">
                <a:latin typeface="Bookman Old Style" pitchFamily="18" charset="0"/>
              </a:rPr>
              <a:t>Uveďte národy trvale žijící v oblasti Antarktidy.</a:t>
            </a:r>
          </a:p>
          <a:p>
            <a:pPr marL="457200" indent="-216000">
              <a:lnSpc>
                <a:spcPct val="150000"/>
              </a:lnSpc>
              <a:buAutoNum type="arabicPeriod" startAt="6"/>
            </a:pPr>
            <a:r>
              <a:rPr lang="cs-CZ" sz="2300" dirty="0" smtClean="0">
                <a:latin typeface="Bookman Old Style" pitchFamily="18" charset="0"/>
              </a:rPr>
              <a:t>Uveďte dobyvatele jižního pólu.</a:t>
            </a:r>
          </a:p>
          <a:p>
            <a:pPr marL="457200" indent="-216000">
              <a:lnSpc>
                <a:spcPct val="150000"/>
              </a:lnSpc>
              <a:buAutoNum type="arabicPeriod" startAt="6"/>
            </a:pPr>
            <a:r>
              <a:rPr lang="cs-CZ" sz="2300" dirty="0" smtClean="0">
                <a:latin typeface="Bookman Old Style" pitchFamily="18" charset="0"/>
              </a:rPr>
              <a:t>Co ohrožuje floru a faunu Antarktidy. </a:t>
            </a:r>
          </a:p>
          <a:p>
            <a:pPr marL="457200" indent="-216000">
              <a:lnSpc>
                <a:spcPct val="150000"/>
              </a:lnSpc>
              <a:buAutoNum type="arabicPeriod" startAt="6"/>
            </a:pPr>
            <a:r>
              <a:rPr lang="cs-CZ" sz="2300" dirty="0" smtClean="0">
                <a:latin typeface="Bookman Old Style" pitchFamily="18" charset="0"/>
              </a:rPr>
              <a:t>Jaké nerostné suroviny se těží na Antarktidě?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75856" y="0"/>
            <a:ext cx="2879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Pracovní list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67744" y="0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Pracovní list - řešení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404664"/>
            <a:ext cx="946854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300" dirty="0" smtClean="0">
                <a:latin typeface="Bookman Old Style" pitchFamily="18" charset="0"/>
              </a:rPr>
              <a:t>Může ve volné přírodě sežrat lední medvěd tučňáka? 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(ne)</a:t>
            </a:r>
          </a:p>
          <a:p>
            <a:pPr marL="457200" indent="-457200">
              <a:buAutoNum type="arabicPeriod"/>
            </a:pPr>
            <a:endParaRPr lang="cs-CZ" sz="2300" dirty="0" smtClean="0">
              <a:latin typeface="Bookman Old Style" pitchFamily="18" charset="0"/>
            </a:endParaRPr>
          </a:p>
          <a:p>
            <a:pPr marL="457200" indent="-457200">
              <a:buAutoNum type="arabicPeriod"/>
            </a:pPr>
            <a:r>
              <a:rPr lang="cs-CZ" sz="2300" dirty="0" smtClean="0">
                <a:latin typeface="Bookman Old Style" pitchFamily="18" charset="0"/>
              </a:rPr>
              <a:t>Jak se jmenuje oblast okolo severního pólu? 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(Arktida)</a:t>
            </a:r>
          </a:p>
          <a:p>
            <a:pPr marL="457200" indent="-457200">
              <a:buAutoNum type="arabicPeriod"/>
            </a:pPr>
            <a:endParaRPr lang="cs-CZ" sz="2300" dirty="0" smtClean="0">
              <a:latin typeface="Bookman Old Style" pitchFamily="18" charset="0"/>
            </a:endParaRPr>
          </a:p>
          <a:p>
            <a:pPr marL="457200" indent="-457200">
              <a:buAutoNum type="arabicPeriod"/>
            </a:pPr>
            <a:r>
              <a:rPr lang="cs-CZ" sz="2300" dirty="0" smtClean="0">
                <a:latin typeface="Bookman Old Style" pitchFamily="18" charset="0"/>
              </a:rPr>
              <a:t>Jak se jmenuje oblast okolo jižního pólu? 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(Antarktida)</a:t>
            </a:r>
          </a:p>
          <a:p>
            <a:pPr marL="457200" indent="-457200">
              <a:buAutoNum type="arabicPeriod"/>
            </a:pPr>
            <a:endParaRPr lang="cs-CZ" sz="2300" dirty="0" smtClean="0">
              <a:latin typeface="Bookman Old Style" pitchFamily="18" charset="0"/>
            </a:endParaRPr>
          </a:p>
          <a:p>
            <a:pPr marL="457200" indent="-457200">
              <a:buAutoNum type="arabicPeriod"/>
            </a:pPr>
            <a:r>
              <a:rPr lang="cs-CZ" sz="2300" dirty="0" smtClean="0">
                <a:latin typeface="Bookman Old Style" pitchFamily="18" charset="0"/>
              </a:rPr>
              <a:t>Uveďte dva druhy rostlin typických pro polární kraje.</a:t>
            </a:r>
          </a:p>
          <a:p>
            <a:pPr marL="457200" indent="-457200"/>
            <a:r>
              <a:rPr lang="cs-CZ" sz="2300" dirty="0" smtClean="0">
                <a:latin typeface="Bookman Old Style" pitchFamily="18" charset="0"/>
              </a:rPr>
              <a:t>	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(mechy, lišejníky, vřesy, lomikámeny…)</a:t>
            </a:r>
          </a:p>
          <a:p>
            <a:pPr marL="457200" indent="-457200">
              <a:buAutoNum type="arabicPeriod" startAt="5"/>
            </a:pPr>
            <a:r>
              <a:rPr lang="cs-CZ" sz="2300" dirty="0" smtClean="0">
                <a:latin typeface="Bookman Old Style" pitchFamily="18" charset="0"/>
              </a:rPr>
              <a:t>Uveďte tři druhy živočichů typických pro polární kraje.</a:t>
            </a:r>
          </a:p>
          <a:p>
            <a:pPr marL="457200" indent="-457200"/>
            <a:r>
              <a:rPr lang="cs-CZ" sz="2300" dirty="0" smtClean="0">
                <a:latin typeface="Bookman Old Style" pitchFamily="18" charset="0"/>
              </a:rPr>
              <a:t>	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(lední medvěd, tučňáci, kytovci, rypouši, tuleni…)</a:t>
            </a:r>
          </a:p>
          <a:p>
            <a:pPr marL="457200" indent="-457200">
              <a:buAutoNum type="arabicPeriod" startAt="6"/>
            </a:pPr>
            <a:r>
              <a:rPr lang="cs-CZ" sz="2300" dirty="0" smtClean="0">
                <a:latin typeface="Bookman Old Style" pitchFamily="18" charset="0"/>
              </a:rPr>
              <a:t>Uveďte tři národy trvale žijící v oblasti Arktidy. 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(Sámové,</a:t>
            </a:r>
          </a:p>
          <a:p>
            <a:pPr marL="457200" indent="-457200"/>
            <a:r>
              <a:rPr lang="cs-CZ" sz="2300" dirty="0" smtClean="0">
                <a:latin typeface="Bookman Old Style" pitchFamily="18" charset="0"/>
              </a:rPr>
              <a:t>	</a:t>
            </a:r>
            <a:r>
              <a:rPr lang="cs-CZ" sz="2300" dirty="0" err="1" smtClean="0">
                <a:solidFill>
                  <a:srgbClr val="00B0F0"/>
                </a:solidFill>
                <a:latin typeface="Bookman Old Style" pitchFamily="18" charset="0"/>
              </a:rPr>
              <a:t>Inuité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, </a:t>
            </a:r>
            <a:r>
              <a:rPr lang="cs-CZ" sz="2300" dirty="0" err="1" smtClean="0">
                <a:solidFill>
                  <a:srgbClr val="00B0F0"/>
                </a:solidFill>
                <a:latin typeface="Bookman Old Style" pitchFamily="18" charset="0"/>
              </a:rPr>
              <a:t>Čukčové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, </a:t>
            </a:r>
            <a:r>
              <a:rPr lang="cs-CZ" sz="2300" dirty="0" err="1" smtClean="0">
                <a:solidFill>
                  <a:srgbClr val="00B0F0"/>
                </a:solidFill>
                <a:latin typeface="Bookman Old Style" pitchFamily="18" charset="0"/>
              </a:rPr>
              <a:t>Aleuté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…)</a:t>
            </a:r>
          </a:p>
          <a:p>
            <a:pPr marL="457200" indent="-457200"/>
            <a:r>
              <a:rPr lang="cs-CZ" sz="2300" dirty="0" smtClean="0">
                <a:latin typeface="Bookman Old Style" pitchFamily="18" charset="0"/>
              </a:rPr>
              <a:t>7.  Uveďte tři národy trvale žijící v oblasti Antarktidy. 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(žádné)</a:t>
            </a:r>
          </a:p>
          <a:p>
            <a:pPr marL="457200" indent="-457200">
              <a:buAutoNum type="arabicPeriod" startAt="6"/>
            </a:pPr>
            <a:endParaRPr lang="cs-CZ" sz="2300" dirty="0" smtClean="0">
              <a:latin typeface="Bookman Old Style" pitchFamily="18" charset="0"/>
            </a:endParaRPr>
          </a:p>
          <a:p>
            <a:pPr marL="457200" indent="-457200"/>
            <a:r>
              <a:rPr lang="cs-CZ" sz="2300" dirty="0" smtClean="0">
                <a:latin typeface="Bookman Old Style" pitchFamily="18" charset="0"/>
              </a:rPr>
              <a:t>8.  Uveďte dobyvatele jižního pólu. 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(</a:t>
            </a:r>
            <a:r>
              <a:rPr lang="cs-CZ" sz="2300" dirty="0" err="1" smtClean="0">
                <a:solidFill>
                  <a:srgbClr val="00B0F0"/>
                </a:solidFill>
                <a:latin typeface="Bookman Old Style" pitchFamily="18" charset="0"/>
              </a:rPr>
              <a:t>Roald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cs-CZ" sz="2300" dirty="0" err="1" smtClean="0">
                <a:solidFill>
                  <a:srgbClr val="00B0F0"/>
                </a:solidFill>
                <a:latin typeface="Bookman Old Style" pitchFamily="18" charset="0"/>
              </a:rPr>
              <a:t>Amundsen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)</a:t>
            </a:r>
          </a:p>
          <a:p>
            <a:pPr marL="457200" indent="-457200">
              <a:buAutoNum type="arabicPeriod" startAt="6"/>
            </a:pPr>
            <a:endParaRPr lang="cs-CZ" sz="2300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marL="457200" indent="-457200"/>
            <a:r>
              <a:rPr lang="cs-CZ" sz="2300" dirty="0" smtClean="0">
                <a:latin typeface="Bookman Old Style" pitchFamily="18" charset="0"/>
              </a:rPr>
              <a:t>9.  Co ohrožuje floru a faunu Antarktidy. </a:t>
            </a:r>
            <a:r>
              <a:rPr lang="cs-CZ" sz="2300" dirty="0" smtClean="0">
                <a:solidFill>
                  <a:srgbClr val="00B0F0"/>
                </a:solidFill>
                <a:latin typeface="Bookman Old Style" pitchFamily="18" charset="0"/>
              </a:rPr>
              <a:t>(UV záření a globální oteplování)  </a:t>
            </a:r>
          </a:p>
          <a:p>
            <a:pPr marL="457200" indent="-457200">
              <a:buAutoNum type="arabicPeriod"/>
            </a:pPr>
            <a:endParaRPr lang="cs-CZ" sz="2400" dirty="0" smtClean="0">
              <a:latin typeface="Bookman Old Style" pitchFamily="18" charset="0"/>
            </a:endParaRPr>
          </a:p>
          <a:p>
            <a:pPr marL="457200" indent="-457200">
              <a:buAutoNum type="arabicPeriod"/>
            </a:pPr>
            <a:endParaRPr lang="cs-CZ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76672"/>
            <a:ext cx="914400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http://upload.wikimedia.org/wikipedia/commons/thumb/9/9c/LocationPolarRegions.png/800px-LocationPolarRegions.png</a:t>
            </a:r>
            <a:r>
              <a:rPr lang="cs-CZ" dirty="0" smtClean="0"/>
              <a:t>mapa</a:t>
            </a:r>
          </a:p>
          <a:p>
            <a:r>
              <a:rPr lang="cs-CZ" dirty="0" smtClean="0">
                <a:hlinkClick r:id="rId3"/>
              </a:rPr>
              <a:t>http://upload.wikimedia.org/wikipedia/commons/thumb/1/14/Aurora_Borealis_Salangen1.jpg/800px-Aurora_Borealis_Salangen1.jpg</a:t>
            </a:r>
            <a:r>
              <a:rPr lang="cs-CZ" dirty="0" smtClean="0"/>
              <a:t>polárnízáře</a:t>
            </a:r>
          </a:p>
          <a:p>
            <a:r>
              <a:rPr lang="cs-CZ" dirty="0" smtClean="0">
                <a:hlinkClick r:id="rId4"/>
              </a:rPr>
              <a:t>http://upload.wikimedia.org/wikipedia/commons/thumb/7/7a/Amundsen-Scott_marsstation_ray_h_edit.jpg/800px-Amundsen-Scott_marsstation_ray_h_edit.jpg</a:t>
            </a:r>
            <a:r>
              <a:rPr lang="cs-CZ" dirty="0" smtClean="0"/>
              <a:t>polárnínoc</a:t>
            </a:r>
          </a:p>
          <a:p>
            <a:r>
              <a:rPr lang="cs-CZ" dirty="0" smtClean="0">
                <a:hlinkClick r:id="rId5"/>
              </a:rPr>
              <a:t>http://upload.wikimedia.org/wikipedia/commons/thumb/4/4c/Baffin_Island_Northeast_Coast_1997-08-07.jpg/800px-Baffin_Island_Northeast_Coast_1997-08-07.jpg</a:t>
            </a:r>
            <a:r>
              <a:rPr lang="cs-CZ" dirty="0" smtClean="0"/>
              <a:t>polárníden</a:t>
            </a:r>
          </a:p>
          <a:p>
            <a:r>
              <a:rPr lang="cs-CZ" dirty="0" smtClean="0">
                <a:hlinkClick r:id="rId6"/>
              </a:rPr>
              <a:t>http://upload.wikimedia.org/wikipedia/commons/thumb/7/7c/Wostok-Station_core32.jpg/800px-Wostok-Station_core32.jpg</a:t>
            </a:r>
            <a:r>
              <a:rPr lang="cs-CZ" dirty="0" smtClean="0"/>
              <a:t>polárnístaniceVostock</a:t>
            </a:r>
          </a:p>
          <a:p>
            <a:r>
              <a:rPr lang="cs-CZ" dirty="0" smtClean="0">
                <a:hlinkClick r:id="rId7"/>
              </a:rPr>
              <a:t>http://upload.wikimedia.org/wikipedia/commons/thumb/3/31/Arctic_circle.svg/478px-Arctic_circle.svg.png</a:t>
            </a:r>
            <a:r>
              <a:rPr lang="cs-CZ" dirty="0" smtClean="0"/>
              <a:t>mapaArktidy</a:t>
            </a:r>
          </a:p>
          <a:p>
            <a:r>
              <a:rPr lang="cs-CZ" dirty="0" smtClean="0">
                <a:hlinkClick r:id="rId8"/>
              </a:rPr>
              <a:t>http://upload.wikimedia.org/wikipedia/commons/7/7e/NSF_picture_of_Yamal.jpg</a:t>
            </a:r>
            <a:r>
              <a:rPr lang="cs-CZ" dirty="0" smtClean="0"/>
              <a:t>ledobor</a:t>
            </a:r>
          </a:p>
          <a:p>
            <a:r>
              <a:rPr lang="cs-CZ" dirty="0" smtClean="0">
                <a:hlinkClick r:id="rId9"/>
              </a:rPr>
              <a:t>http://upload.wikimedia.org/wikipedia/commons/1/12/IcebreakerNasa.jpg</a:t>
            </a:r>
            <a:r>
              <a:rPr lang="cs-CZ" dirty="0" smtClean="0"/>
              <a:t>lehkýledoborec </a:t>
            </a:r>
            <a:r>
              <a:rPr lang="cs-CZ" dirty="0" smtClean="0">
                <a:hlinkClick r:id="rId10"/>
              </a:rPr>
              <a:t>http://upload.wikimedia.org/wikipedia/commons/thumb/b/b6/Ursus_maritimus_in_Alaska.jpg/800px-Ursus_maritimus_in_Alaska.jpg</a:t>
            </a:r>
            <a:r>
              <a:rPr lang="cs-CZ" dirty="0" smtClean="0"/>
              <a:t> lední medvěd </a:t>
            </a:r>
            <a:r>
              <a:rPr lang="cs-CZ" dirty="0" smtClean="0">
                <a:hlinkClick r:id="rId11"/>
              </a:rPr>
              <a:t>http://upload.wikimedia.org/wikipedia/commons/thumb/7/73/Harbour_seal.jpg/800px-Harbour_seal.jpg</a:t>
            </a:r>
            <a:r>
              <a:rPr lang="cs-CZ" dirty="0" smtClean="0"/>
              <a:t>tuleň</a:t>
            </a:r>
          </a:p>
          <a:p>
            <a:r>
              <a:rPr lang="cs-CZ" dirty="0" smtClean="0">
                <a:hlinkClick r:id="rId12"/>
              </a:rPr>
              <a:t>http://upload.wikimedia.org/wikipedia/commons/thumb/8/87/Saami_Family_1900.jpg/800px-Saami_Family_1900.jpg</a:t>
            </a:r>
            <a:r>
              <a:rPr lang="cs-CZ" dirty="0" smtClean="0"/>
              <a:t>Sámové</a:t>
            </a:r>
          </a:p>
          <a:p>
            <a:r>
              <a:rPr lang="cs-CZ" dirty="0" smtClean="0">
                <a:hlinkClick r:id="rId13"/>
              </a:rPr>
              <a:t>http://upload.wikimedia.org/wikipedia/commons/9/9c/Costumes_Saami.jpg</a:t>
            </a:r>
            <a:r>
              <a:rPr lang="cs-CZ" dirty="0" smtClean="0"/>
              <a:t>Sámové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0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Zdroje</a:t>
            </a:r>
            <a:endParaRPr lang="cs-CZ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260648"/>
            <a:ext cx="914400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http://upload.wikimedia.org/wikipedia/commons/thumb/e/e4/RobertPeary.jpg/455px-RobertPeary.jpg</a:t>
            </a:r>
            <a:r>
              <a:rPr lang="cs-CZ" dirty="0" smtClean="0"/>
              <a:t>Peary</a:t>
            </a:r>
          </a:p>
          <a:p>
            <a:r>
              <a:rPr lang="cs-CZ" dirty="0" smtClean="0">
                <a:hlinkClick r:id="rId3"/>
              </a:rPr>
              <a:t>http://upload.wikimedia.org/wikipedia/commons/thumb/c/ca/82northe.jpg/1000px-82northe.jpg</a:t>
            </a:r>
            <a:r>
              <a:rPr lang="cs-CZ" dirty="0" smtClean="0"/>
              <a:t> polární záře </a:t>
            </a:r>
          </a:p>
          <a:p>
            <a:r>
              <a:rPr lang="cs-CZ" dirty="0" smtClean="0">
                <a:hlinkClick r:id="rId4"/>
              </a:rPr>
              <a:t>http://upload.wikimedia.org/wikipedia/commons/thumb/a/aa/Polarlicht_2.jpg/800px-Polarlicht_2.jpg</a:t>
            </a:r>
            <a:r>
              <a:rPr lang="cs-CZ" dirty="0" smtClean="0"/>
              <a:t> dobývání pólu</a:t>
            </a:r>
          </a:p>
          <a:p>
            <a:r>
              <a:rPr lang="cs-CZ" dirty="0" smtClean="0">
                <a:hlinkClick r:id="rId5"/>
              </a:rPr>
              <a:t>http://upload.wikimedia.org/wikipedia/commons/thumb/6/69/ZareNadIslandem.jpg/800px-ZareNadIslandem.jpg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http://upload.wikimedia.org/wikipedia/commons/thumb/f/f2/Russian_Nuclear_Icebreaker_Arktika.jpg/800px-Russian_Nuclear_Icebreaker_Arktika.jpg</a:t>
            </a:r>
            <a:r>
              <a:rPr lang="cs-CZ" dirty="0" smtClean="0"/>
              <a:t> ledoborec </a:t>
            </a:r>
            <a:r>
              <a:rPr lang="cs-CZ" dirty="0" err="1" smtClean="0"/>
              <a:t>Arktika</a:t>
            </a:r>
            <a:r>
              <a:rPr lang="cs-CZ" dirty="0" smtClean="0"/>
              <a:t>                       </a:t>
            </a:r>
            <a:r>
              <a:rPr lang="cs-CZ" dirty="0" smtClean="0">
                <a:hlinkClick r:id="rId7"/>
              </a:rPr>
              <a:t>http://upload.wikimedia.org/wikipedia/commons/thumb/e/ec/Polar_Bear_2004-11-15.jpg/792px-Polar_Bear_2004-11-15.jpg</a:t>
            </a:r>
            <a:r>
              <a:rPr lang="cs-CZ" dirty="0" smtClean="0"/>
              <a:t> lední medvěd</a:t>
            </a:r>
          </a:p>
          <a:p>
            <a:r>
              <a:rPr lang="cs-CZ" dirty="0" smtClean="0">
                <a:hlinkClick r:id="rId8"/>
              </a:rPr>
              <a:t>http://upload.wikimedia.org/wikipedia/commons/thumb/d/dd/Tysfjord_orca_1.jpg/800px-Tysfjord_orca_1.jpg</a:t>
            </a:r>
            <a:r>
              <a:rPr lang="cs-CZ" dirty="0" smtClean="0"/>
              <a:t> kosatka</a:t>
            </a:r>
          </a:p>
          <a:p>
            <a:r>
              <a:rPr lang="cs-CZ" dirty="0" smtClean="0">
                <a:hlinkClick r:id="rId9"/>
              </a:rPr>
              <a:t>http://upload.wikimedia.org/wikipedia/commons/thumb/f/f2/Antarctica_%28orthographic_projection%29.svg/537px-Antarctica_%28orthographic_projection%29.svg.png</a:t>
            </a:r>
            <a:r>
              <a:rPr lang="cs-CZ" dirty="0" smtClean="0"/>
              <a:t> mapa            </a:t>
            </a:r>
            <a:r>
              <a:rPr lang="cs-CZ" dirty="0" smtClean="0">
                <a:hlinkClick r:id="rId10"/>
              </a:rPr>
              <a:t>http://upload.wikimedia.org/wikipedia/commons/thumb/8/8d/Emperor_penguin.jpg/220px-Emperor_penguin.jpg</a:t>
            </a:r>
            <a:r>
              <a:rPr lang="cs-CZ" dirty="0" smtClean="0"/>
              <a:t> tučňák</a:t>
            </a:r>
          </a:p>
          <a:p>
            <a:r>
              <a:rPr lang="cs-CZ" dirty="0" smtClean="0">
                <a:hlinkClick r:id="rId11"/>
              </a:rPr>
              <a:t>http://upload.wikimedia.org/wikipedia/commons/thumb/6/62/Scott_of_the_Antarctic_crop.jpg/555px-Scott_of_the_Antarctic_crop.jpg</a:t>
            </a:r>
            <a:r>
              <a:rPr lang="cs-CZ" dirty="0" smtClean="0"/>
              <a:t> </a:t>
            </a:r>
            <a:r>
              <a:rPr lang="cs-CZ" dirty="0" err="1" smtClean="0"/>
              <a:t>Scott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12"/>
              </a:rPr>
              <a:t>http://upload.wikimedia.org/wikipedia/commons/thumb/7/7d/Nlc_amundsen.jpg/427px-Nlc_amundsen.jpg</a:t>
            </a:r>
            <a:r>
              <a:rPr lang="cs-CZ" dirty="0" smtClean="0"/>
              <a:t> </a:t>
            </a:r>
            <a:r>
              <a:rPr lang="cs-CZ" dirty="0" err="1" smtClean="0"/>
              <a:t>Amudsen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latin typeface="Bookman Old Style" pitchFamily="18" charset="0"/>
              </a:rPr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3265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http://upload.wikimedia.org/wikipedia/commons/thumb/3/3e/SPSM.05.jpg/800px-SPSM.05.jpg</a:t>
            </a:r>
            <a:r>
              <a:rPr lang="cs-CZ" dirty="0" smtClean="0"/>
              <a:t> </a:t>
            </a:r>
            <a:r>
              <a:rPr lang="cs-CZ" dirty="0" err="1" smtClean="0"/>
              <a:t>Amudsen</a:t>
            </a:r>
            <a:r>
              <a:rPr lang="cs-CZ" dirty="0" smtClean="0"/>
              <a:t>-</a:t>
            </a:r>
            <a:r>
              <a:rPr lang="cs-CZ" dirty="0" err="1" smtClean="0"/>
              <a:t>Scottova</a:t>
            </a:r>
            <a:r>
              <a:rPr lang="cs-CZ" dirty="0" smtClean="0"/>
              <a:t> stanice</a:t>
            </a:r>
          </a:p>
          <a:p>
            <a:r>
              <a:rPr lang="cs-CZ" dirty="0" smtClean="0">
                <a:hlinkClick r:id="rId3"/>
              </a:rPr>
              <a:t>http://upload.wikimedia.org/wikipedia/commons/thumb/e/ed/Mirounga_leonina_male.JPG/800px-Mirounga_leonina_male.JPG</a:t>
            </a:r>
            <a:r>
              <a:rPr lang="cs-CZ" dirty="0" smtClean="0"/>
              <a:t> rypouš</a:t>
            </a:r>
          </a:p>
          <a:p>
            <a:r>
              <a:rPr lang="cs-CZ" dirty="0" smtClean="0">
                <a:hlinkClick r:id="rId4"/>
              </a:rPr>
              <a:t>http://upload.wikimedia.org/wikipedia/commons/thumb/0/07/Jumping_Humpback_whale.jpg/800px-Jumping_Humpback_whale.jpg</a:t>
            </a:r>
            <a:r>
              <a:rPr lang="cs-CZ" dirty="0" smtClean="0"/>
              <a:t> keporkak</a:t>
            </a:r>
          </a:p>
          <a:p>
            <a:r>
              <a:rPr lang="cs-CZ" dirty="0" smtClean="0">
                <a:hlinkClick r:id="rId5"/>
              </a:rPr>
              <a:t>http://upload.wikimedia.org/wikipedia/commons/6/60/Great_Skua_20080821.jpg</a:t>
            </a:r>
            <a:r>
              <a:rPr lang="cs-CZ" dirty="0" smtClean="0"/>
              <a:t> chaluha</a:t>
            </a:r>
          </a:p>
          <a:p>
            <a:r>
              <a:rPr lang="cs-CZ" dirty="0" smtClean="0">
                <a:hlinkClick r:id="rId6"/>
              </a:rPr>
              <a:t>http://upload.wikimedia.org/wikipedia/commons/thumb/8/8b/Geographic_Southpole.jpg/800px-Geographic_Southpole.jpg</a:t>
            </a:r>
            <a:r>
              <a:rPr lang="cs-CZ" dirty="0" smtClean="0"/>
              <a:t> jižní pól                                                   </a:t>
            </a:r>
            <a:r>
              <a:rPr lang="cs-CZ" dirty="0" smtClean="0">
                <a:hlinkClick r:id="rId7"/>
              </a:rPr>
              <a:t>http://upload.wikimedia.org/wikipedia/commons/thumb/2/28/Kaiserpinguine_mit_Jungen.jpg/800px-Kaiserpinguine_mit_Jungen.jpg</a:t>
            </a:r>
            <a:r>
              <a:rPr lang="cs-CZ" dirty="0" smtClean="0"/>
              <a:t> tučňák císařský                                 </a:t>
            </a:r>
            <a:r>
              <a:rPr lang="cs-CZ" dirty="0" smtClean="0">
                <a:hlinkClick r:id="rId8"/>
              </a:rPr>
              <a:t>http://upload.wikimedia.org/wikipedia/commons/thumb/c/ce/Drake_passage_en.png/658px-Drake_passage_en.png</a:t>
            </a:r>
            <a:r>
              <a:rPr lang="cs-CZ" dirty="0" smtClean="0"/>
              <a:t> </a:t>
            </a:r>
            <a:r>
              <a:rPr lang="cs-CZ" dirty="0" err="1" smtClean="0"/>
              <a:t>Drakeův</a:t>
            </a:r>
            <a:r>
              <a:rPr lang="cs-CZ" dirty="0" smtClean="0"/>
              <a:t> průliv - mapa          </a:t>
            </a:r>
            <a:r>
              <a:rPr lang="cs-CZ" dirty="0" smtClean="0">
                <a:hlinkClick r:id="rId9"/>
              </a:rPr>
              <a:t>http://upload.wikimedia.org/wikipedia/commons/7/7a/CapeHorn.jpg</a:t>
            </a:r>
            <a:r>
              <a:rPr lang="cs-CZ" dirty="0" smtClean="0"/>
              <a:t> mys </a:t>
            </a:r>
            <a:r>
              <a:rPr lang="cs-CZ" dirty="0" err="1" smtClean="0"/>
              <a:t>Hoorn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7875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Polární den nebo </a:t>
            </a:r>
            <a:r>
              <a:rPr lang="cs-CZ" sz="2800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noc </a:t>
            </a:r>
            <a:r>
              <a:rPr lang="cs-CZ" sz="2800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- polárním kruhem. </a:t>
            </a:r>
          </a:p>
          <a:p>
            <a:r>
              <a:rPr lang="cs-CZ" sz="2800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Čím blíže k pólu, tím je den nebo noc delší. </a:t>
            </a:r>
            <a:endParaRPr lang="cs-CZ" sz="2800" dirty="0"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6628" name="Picture 4" descr="Soubor:Aurora Borealis Salange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4392488" cy="252028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15616" y="6519446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polární noc – polární záře</a:t>
            </a:r>
            <a:endParaRPr lang="cs-CZ" sz="1600" dirty="0"/>
          </a:p>
        </p:txBody>
      </p:sp>
      <p:pic>
        <p:nvPicPr>
          <p:cNvPr id="26630" name="Picture 6" descr="Soubor:Amundsen-Scott marsstation ray h ed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84784"/>
            <a:ext cx="4392488" cy="216024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3645024"/>
            <a:ext cx="4919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  polární noc na stanici </a:t>
            </a:r>
            <a:r>
              <a:rPr lang="cs-CZ" sz="1600" dirty="0" err="1" smtClean="0"/>
              <a:t>Amundsen</a:t>
            </a:r>
            <a:r>
              <a:rPr lang="cs-CZ" sz="1600" dirty="0" smtClean="0"/>
              <a:t>-</a:t>
            </a:r>
            <a:r>
              <a:rPr lang="cs-CZ" sz="1600" dirty="0" err="1" smtClean="0"/>
              <a:t>Scott</a:t>
            </a:r>
            <a:r>
              <a:rPr lang="cs-CZ" sz="1600" dirty="0" smtClean="0"/>
              <a:t> (Antarktida)</a:t>
            </a:r>
            <a:endParaRPr lang="cs-CZ" sz="1600" dirty="0"/>
          </a:p>
        </p:txBody>
      </p:sp>
      <p:pic>
        <p:nvPicPr>
          <p:cNvPr id="26632" name="Picture 8" descr="Soubor:Baffin Island Northeast Coast 1997-08-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124744"/>
            <a:ext cx="4320480" cy="252028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076056" y="3645024"/>
            <a:ext cx="3627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polární den – </a:t>
            </a:r>
            <a:r>
              <a:rPr lang="cs-CZ" sz="1600" dirty="0" err="1" smtClean="0"/>
              <a:t>Baffinův</a:t>
            </a:r>
            <a:r>
              <a:rPr lang="cs-CZ" sz="1600" dirty="0" smtClean="0"/>
              <a:t> ostrov (Arktida)</a:t>
            </a:r>
            <a:endParaRPr lang="cs-CZ" sz="1600" dirty="0"/>
          </a:p>
        </p:txBody>
      </p:sp>
      <p:pic>
        <p:nvPicPr>
          <p:cNvPr id="26634" name="Picture 10" descr="Soubor:Wostok-Station core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005064"/>
            <a:ext cx="4320480" cy="230425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701887" y="6273225"/>
            <a:ext cx="4442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pol</a:t>
            </a:r>
            <a:r>
              <a:rPr lang="cs-CZ" sz="1600" dirty="0" smtClean="0"/>
              <a:t>. st. </a:t>
            </a:r>
            <a:r>
              <a:rPr lang="cs-CZ" sz="1600" dirty="0" err="1" smtClean="0"/>
              <a:t>Vostok</a:t>
            </a:r>
            <a:r>
              <a:rPr lang="cs-CZ" sz="1600" dirty="0" smtClean="0"/>
              <a:t> (Antarktida) - nejnižší naměřená</a:t>
            </a:r>
          </a:p>
          <a:p>
            <a:r>
              <a:rPr lang="cs-CZ" sz="1600" dirty="0" smtClean="0"/>
              <a:t>teplota na Zemi (- 89,2 °C) v roce 1983</a:t>
            </a:r>
            <a:endParaRPr lang="cs-CZ" sz="1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79" y="764704"/>
            <a:ext cx="80645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79712" y="2606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C000"/>
                </a:solidFill>
                <a:latin typeface="Bookman Old Style" pitchFamily="18" charset="0"/>
              </a:rPr>
              <a:t>ARKTIDA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9235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0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ARKTIDA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404664"/>
            <a:ext cx="93965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cs-CZ" sz="3200" dirty="0" smtClean="0">
                <a:latin typeface="Bookman Old Style" pitchFamily="18" charset="0"/>
              </a:rPr>
              <a:t>Severní </a:t>
            </a:r>
            <a:r>
              <a:rPr lang="cs-CZ" sz="3200" dirty="0" smtClean="0">
                <a:latin typeface="Bookman Old Style" pitchFamily="18" charset="0"/>
              </a:rPr>
              <a:t>ledový oceán, severní oblasti Ameriky, Asie a </a:t>
            </a:r>
            <a:endParaRPr lang="cs-CZ" sz="3200" dirty="0" smtClean="0">
              <a:latin typeface="Bookman Old Style" pitchFamily="18" charset="0"/>
            </a:endParaRPr>
          </a:p>
          <a:p>
            <a:r>
              <a:rPr lang="cs-CZ" sz="3200" dirty="0" smtClean="0">
                <a:latin typeface="Bookman Old Style" pitchFamily="18" charset="0"/>
              </a:rPr>
              <a:t>Evropy</a:t>
            </a:r>
            <a:r>
              <a:rPr lang="cs-CZ" sz="3200" dirty="0" smtClean="0">
                <a:latin typeface="Bookman Old Style" pitchFamily="18" charset="0"/>
              </a:rPr>
              <a:t>. </a:t>
            </a:r>
          </a:p>
          <a:p>
            <a:r>
              <a:rPr lang="cs-CZ" sz="3200" dirty="0" smtClean="0">
                <a:latin typeface="Bookman Old Style" pitchFamily="18" charset="0"/>
              </a:rPr>
              <a:t>- S.L.O</a:t>
            </a:r>
            <a:r>
              <a:rPr lang="cs-CZ" sz="3200" dirty="0" smtClean="0">
                <a:latin typeface="Bookman Old Style" pitchFamily="18" charset="0"/>
              </a:rPr>
              <a:t>. – zamrzlý</a:t>
            </a:r>
          </a:p>
          <a:p>
            <a:r>
              <a:rPr lang="cs-CZ" sz="3200" dirty="0" smtClean="0">
                <a:latin typeface="Bookman Old Style" pitchFamily="18" charset="0"/>
              </a:rPr>
              <a:t>(ledoborce)</a:t>
            </a:r>
          </a:p>
          <a:p>
            <a:r>
              <a:rPr lang="cs-CZ" sz="3200" dirty="0" smtClean="0">
                <a:latin typeface="Bookman Old Style" pitchFamily="18" charset="0"/>
              </a:rPr>
              <a:t>- obrovské </a:t>
            </a:r>
            <a:r>
              <a:rPr lang="cs-CZ" sz="3200" dirty="0" smtClean="0">
                <a:latin typeface="Bookman Old Style" pitchFamily="18" charset="0"/>
              </a:rPr>
              <a:t>zásoby </a:t>
            </a:r>
          </a:p>
          <a:p>
            <a:r>
              <a:rPr lang="cs-CZ" sz="3200" dirty="0" smtClean="0">
                <a:latin typeface="Bookman Old Style" pitchFamily="18" charset="0"/>
              </a:rPr>
              <a:t>ropy a</a:t>
            </a:r>
          </a:p>
          <a:p>
            <a:r>
              <a:rPr lang="cs-CZ" sz="3200" dirty="0" smtClean="0">
                <a:latin typeface="Bookman Old Style" pitchFamily="18" charset="0"/>
              </a:rPr>
              <a:t>zemního plynu</a:t>
            </a:r>
          </a:p>
          <a:p>
            <a:r>
              <a:rPr lang="cs-CZ" sz="3200" dirty="0" smtClean="0">
                <a:latin typeface="Bookman Old Style" pitchFamily="18" charset="0"/>
              </a:rPr>
              <a:t>- globální </a:t>
            </a:r>
            <a:r>
              <a:rPr lang="cs-CZ" sz="3200" dirty="0" smtClean="0">
                <a:latin typeface="Bookman Old Style" pitchFamily="18" charset="0"/>
              </a:rPr>
              <a:t>oteplování</a:t>
            </a:r>
          </a:p>
          <a:p>
            <a:endParaRPr lang="cs-CZ" sz="2400" dirty="0" smtClean="0">
              <a:latin typeface="Bookman Old Style" pitchFamily="18" charset="0"/>
            </a:endParaRPr>
          </a:p>
          <a:p>
            <a:endParaRPr lang="cs-CZ" sz="2400" dirty="0">
              <a:latin typeface="Bookman Old Style" pitchFamily="18" charset="0"/>
            </a:endParaRPr>
          </a:p>
        </p:txBody>
      </p:sp>
      <p:pic>
        <p:nvPicPr>
          <p:cNvPr id="17410" name="Picture 2" descr="Soubor:Arctic circl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608512" cy="504056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652120" y="6519446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Arktida – politická mapa</a:t>
            </a:r>
            <a:endParaRPr lang="cs-CZ" sz="16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bor:NSF picture of Ya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320480" cy="2736304"/>
          </a:xfrm>
          <a:prstGeom prst="rect">
            <a:avLst/>
          </a:prstGeom>
          <a:noFill/>
        </p:spPr>
      </p:pic>
      <p:pic>
        <p:nvPicPr>
          <p:cNvPr id="19460" name="Picture 4" descr="Soubor:IcebreakerNa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320480" cy="273630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20072" y="2924944"/>
            <a:ext cx="3259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Jamal</a:t>
            </a:r>
            <a:r>
              <a:rPr lang="cs-CZ" sz="1600" dirty="0" smtClean="0"/>
              <a:t> – ruský atomový ledoborec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924944"/>
            <a:ext cx="4027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lehký ledoborec americké pobřežní hlídky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212976"/>
            <a:ext cx="874951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800" i="1" dirty="0" smtClean="0">
                <a:latin typeface="Bookman Old Style" pitchFamily="18" charset="0"/>
              </a:rPr>
              <a:t>Obyvatelstvo</a:t>
            </a:r>
            <a:r>
              <a:rPr lang="cs-CZ" sz="2800" dirty="0" smtClean="0">
                <a:latin typeface="Bookman Old Style" pitchFamily="18" charset="0"/>
              </a:rPr>
              <a:t> </a:t>
            </a:r>
            <a:r>
              <a:rPr lang="cs-CZ" sz="2800" dirty="0" smtClean="0">
                <a:latin typeface="Bookman Old Style" pitchFamily="18" charset="0"/>
              </a:rPr>
              <a:t>– </a:t>
            </a:r>
            <a:r>
              <a:rPr lang="cs-CZ" sz="2800" dirty="0" err="1" smtClean="0">
                <a:latin typeface="Bookman Old Style" pitchFamily="18" charset="0"/>
              </a:rPr>
              <a:t>Inuité</a:t>
            </a:r>
            <a:r>
              <a:rPr lang="cs-CZ" sz="2800" dirty="0">
                <a:latin typeface="Bookman Old Style" pitchFamily="18" charset="0"/>
              </a:rPr>
              <a:t> </a:t>
            </a:r>
            <a:r>
              <a:rPr lang="cs-CZ" sz="2800" dirty="0" smtClean="0">
                <a:latin typeface="Bookman Old Style" pitchFamily="18" charset="0"/>
              </a:rPr>
              <a:t>(Eskymáci), Sámové </a:t>
            </a:r>
            <a:endParaRPr lang="cs-CZ" sz="2800" dirty="0" smtClean="0">
              <a:latin typeface="Bookman Old Style" pitchFamily="18" charset="0"/>
            </a:endParaRPr>
          </a:p>
          <a:p>
            <a:r>
              <a:rPr lang="cs-CZ" sz="2800" dirty="0" smtClean="0">
                <a:latin typeface="Bookman Old Style" pitchFamily="18" charset="0"/>
              </a:rPr>
              <a:t>(</a:t>
            </a:r>
            <a:r>
              <a:rPr lang="cs-CZ" sz="2800" dirty="0" smtClean="0">
                <a:latin typeface="Bookman Old Style" pitchFamily="18" charset="0"/>
              </a:rPr>
              <a:t>Laponci) </a:t>
            </a:r>
            <a:endParaRPr lang="cs-CZ" sz="2800" dirty="0">
              <a:latin typeface="Bookman Old Style" pitchFamily="18" charset="0"/>
            </a:endParaRPr>
          </a:p>
          <a:p>
            <a:r>
              <a:rPr lang="cs-CZ" sz="2800" i="1" dirty="0" smtClean="0">
                <a:latin typeface="Bookman Old Style" pitchFamily="18" charset="0"/>
              </a:rPr>
              <a:t>- Fauna </a:t>
            </a:r>
            <a:r>
              <a:rPr lang="cs-CZ" sz="2800" i="1" dirty="0" smtClean="0">
                <a:latin typeface="Bookman Old Style" pitchFamily="18" charset="0"/>
              </a:rPr>
              <a:t>a flóra </a:t>
            </a:r>
            <a:r>
              <a:rPr lang="cs-CZ" sz="2800" dirty="0" smtClean="0">
                <a:latin typeface="Bookman Old Style" pitchFamily="18" charset="0"/>
              </a:rPr>
              <a:t>– chudá: mechy a lišejníky </a:t>
            </a:r>
          </a:p>
          <a:p>
            <a:r>
              <a:rPr lang="cs-CZ" sz="2800" dirty="0" smtClean="0">
                <a:latin typeface="Bookman Old Style" pitchFamily="18" charset="0"/>
              </a:rPr>
              <a:t>oceán: tresky, sledě, tuleni… </a:t>
            </a:r>
          </a:p>
          <a:p>
            <a:r>
              <a:rPr lang="cs-CZ" sz="2800" dirty="0" smtClean="0">
                <a:latin typeface="Bookman Old Style" pitchFamily="18" charset="0"/>
              </a:rPr>
              <a:t>Souš: polární vlk, polární zajíc… </a:t>
            </a:r>
          </a:p>
          <a:p>
            <a:r>
              <a:rPr lang="cs-CZ" sz="2800" dirty="0" smtClean="0">
                <a:latin typeface="Bookman Old Style" pitchFamily="18" charset="0"/>
              </a:rPr>
              <a:t>a nejvíc na severu: lední medvěd a polární liška. </a:t>
            </a:r>
          </a:p>
          <a:p>
            <a:r>
              <a:rPr lang="cs-CZ" sz="2800" dirty="0" smtClean="0">
                <a:latin typeface="Bookman Old Style" pitchFamily="18" charset="0"/>
              </a:rPr>
              <a:t>Na </a:t>
            </a:r>
            <a:r>
              <a:rPr lang="cs-CZ" sz="2800" dirty="0" smtClean="0">
                <a:latin typeface="Bookman Old Style" pitchFamily="18" charset="0"/>
              </a:rPr>
              <a:t>vrcholu potravního řetězce: kosatka </a:t>
            </a:r>
          </a:p>
          <a:p>
            <a:r>
              <a:rPr lang="cs-CZ" sz="2800" dirty="0" smtClean="0">
                <a:latin typeface="Bookman Old Style" pitchFamily="18" charset="0"/>
              </a:rPr>
              <a:t>(loví i medvědy).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Ursus maritimus in Alas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501008"/>
            <a:ext cx="4211960" cy="3025363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796136" y="6519446"/>
            <a:ext cx="2406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lední medvěd na Aljašce</a:t>
            </a:r>
            <a:endParaRPr lang="cs-CZ" sz="1600" dirty="0"/>
          </a:p>
        </p:txBody>
      </p:sp>
      <p:pic>
        <p:nvPicPr>
          <p:cNvPr id="1028" name="Picture 4" descr="Soubor:Harbour se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88640"/>
            <a:ext cx="4211960" cy="302433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300192" y="321297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tuleň obecný</a:t>
            </a:r>
            <a:endParaRPr lang="cs-CZ" sz="1600" dirty="0"/>
          </a:p>
        </p:txBody>
      </p:sp>
      <p:pic>
        <p:nvPicPr>
          <p:cNvPr id="1034" name="Picture 10" descr="Soubor:Saami Family 19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8640"/>
            <a:ext cx="4464496" cy="302433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55576" y="3212976"/>
            <a:ext cx="3355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Sámská</a:t>
            </a:r>
            <a:r>
              <a:rPr lang="cs-CZ" sz="1600" dirty="0" smtClean="0"/>
              <a:t> rodina – kolem roku 1 900</a:t>
            </a:r>
            <a:endParaRPr lang="cs-CZ" sz="1600" dirty="0"/>
          </a:p>
        </p:txBody>
      </p:sp>
      <p:pic>
        <p:nvPicPr>
          <p:cNvPr id="1036" name="Picture 12" descr="Soubor:Costumes Saam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501008"/>
            <a:ext cx="3240360" cy="3024336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899592" y="6519446"/>
            <a:ext cx="3001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Sámové – současnost (Finsko)</a:t>
            </a:r>
            <a:endParaRPr lang="cs-CZ" sz="16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bor:RobertPea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764704"/>
            <a:ext cx="2821707" cy="316835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665997" y="3933056"/>
            <a:ext cx="34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  Robert </a:t>
            </a:r>
            <a:r>
              <a:rPr lang="cs-CZ" sz="1600" dirty="0" err="1" smtClean="0"/>
              <a:t>Peary</a:t>
            </a:r>
            <a:r>
              <a:rPr lang="cs-CZ" sz="1600" dirty="0" smtClean="0"/>
              <a:t> – dobyvatel </a:t>
            </a:r>
            <a:r>
              <a:rPr lang="cs-CZ" sz="1600" dirty="0" err="1" smtClean="0"/>
              <a:t>sev</a:t>
            </a:r>
            <a:r>
              <a:rPr lang="cs-CZ" sz="1600" dirty="0" smtClean="0"/>
              <a:t>. pólu</a:t>
            </a:r>
            <a:endParaRPr lang="cs-CZ" sz="1600" dirty="0"/>
          </a:p>
        </p:txBody>
      </p:sp>
      <p:pic>
        <p:nvPicPr>
          <p:cNvPr id="21508" name="Picture 4" descr="Expedice cestovatele Williama Zieglera při dobývání Severního pólu v letech 1903-1905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21088"/>
            <a:ext cx="8784976" cy="227419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835696" y="6519446"/>
            <a:ext cx="570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neúspěšný pokus o dobytí </a:t>
            </a:r>
            <a:r>
              <a:rPr lang="cs-CZ" sz="1600" dirty="0" err="1" smtClean="0"/>
              <a:t>sev</a:t>
            </a:r>
            <a:r>
              <a:rPr lang="cs-CZ" sz="1600" dirty="0" smtClean="0"/>
              <a:t>. pólu Williama </a:t>
            </a:r>
            <a:r>
              <a:rPr lang="cs-CZ" sz="1600" dirty="0" err="1" smtClean="0"/>
              <a:t>Zieglera</a:t>
            </a:r>
            <a:r>
              <a:rPr lang="cs-CZ" sz="1600" dirty="0" smtClean="0"/>
              <a:t> (1905)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8395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Bookman Old Style" pitchFamily="18" charset="0"/>
              </a:rPr>
              <a:t>Severní pól údajně dobyl v roce 1909 Američan </a:t>
            </a:r>
            <a:r>
              <a:rPr lang="cs-CZ" sz="2400" dirty="0" err="1" smtClean="0">
                <a:latin typeface="Bookman Old Style" pitchFamily="18" charset="0"/>
              </a:rPr>
              <a:t>Peary</a:t>
            </a:r>
            <a:r>
              <a:rPr lang="cs-CZ" sz="2400" dirty="0" smtClean="0">
                <a:latin typeface="Bookman Old Style" pitchFamily="18" charset="0"/>
              </a:rPr>
              <a:t>. </a:t>
            </a:r>
          </a:p>
          <a:p>
            <a:r>
              <a:rPr lang="cs-CZ" sz="2400" dirty="0" smtClean="0">
                <a:latin typeface="Bookman Old Style" pitchFamily="18" charset="0"/>
              </a:rPr>
              <a:t>Severní pól je na ledu a ten se pohybuje</a:t>
            </a:r>
            <a:r>
              <a:rPr lang="cs-CZ" sz="2400" dirty="0" smtClean="0">
                <a:solidFill>
                  <a:srgbClr val="00B0F0"/>
                </a:solidFill>
                <a:latin typeface="Bookman Old Style" pitchFamily="18" charset="0"/>
              </a:rPr>
              <a:t>.</a:t>
            </a:r>
            <a:endParaRPr lang="cs-CZ" sz="2400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21510" name="Picture 6" descr="Soubor:Polarlicht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96752"/>
            <a:ext cx="5760640" cy="273630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51520" y="3933056"/>
            <a:ext cx="546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polární záře – způsobuje jí </a:t>
            </a:r>
            <a:r>
              <a:rPr lang="cs-CZ" sz="1600" dirty="0" err="1" smtClean="0"/>
              <a:t>sluneč</a:t>
            </a:r>
            <a:r>
              <a:rPr lang="cs-CZ" sz="1600" dirty="0" smtClean="0"/>
              <a:t>. vítr a </a:t>
            </a:r>
            <a:r>
              <a:rPr lang="cs-CZ" sz="1600" dirty="0" err="1" smtClean="0"/>
              <a:t>magn</a:t>
            </a:r>
            <a:r>
              <a:rPr lang="cs-CZ" sz="1600" dirty="0" smtClean="0"/>
              <a:t>. pole Země</a:t>
            </a:r>
            <a:endParaRPr lang="cs-CZ" sz="16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8640"/>
            <a:ext cx="8262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Bookman Old Style" pitchFamily="18" charset="0"/>
              </a:rPr>
              <a:t>Světelný úkaz typický pro tuto oblast</a:t>
            </a:r>
            <a:endParaRPr lang="cs-CZ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9512" y="908720"/>
            <a:ext cx="2664296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SLUNEČNÍ ZÁŘE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75856" y="908720"/>
            <a:ext cx="2664296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POLÁRNÍ ZÁŘE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300192" y="908720"/>
            <a:ext cx="2664296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Bookman Old Style" pitchFamily="18" charset="0"/>
              </a:rPr>
              <a:t>MĚSÍČNÍ ZÁŘE</a:t>
            </a:r>
            <a:endParaRPr lang="cs-CZ" sz="3200" b="1" dirty="0">
              <a:latin typeface="Bookman Old Style" pitchFamily="18" charset="0"/>
            </a:endParaRPr>
          </a:p>
        </p:txBody>
      </p:sp>
      <p:pic>
        <p:nvPicPr>
          <p:cNvPr id="22532" name="Picture 4" descr="Soubor:ZareNadIsland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8784976" cy="439248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635896" y="6519446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?   záře nad Islandem</a:t>
            </a:r>
            <a:endParaRPr lang="cs-CZ" sz="16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1067</TotalTime>
  <Words>825</Words>
  <Application>Microsoft Office PowerPoint</Application>
  <PresentationFormat>Předvádění na obrazovce (4:3)</PresentationFormat>
  <Paragraphs>229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Metro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Jiříkův Aušus</cp:lastModifiedBy>
  <cp:revision>113</cp:revision>
  <dcterms:created xsi:type="dcterms:W3CDTF">2013-12-25T09:01:28Z</dcterms:created>
  <dcterms:modified xsi:type="dcterms:W3CDTF">2017-06-20T15:47:36Z</dcterms:modified>
</cp:coreProperties>
</file>